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15122525"/>
  <p:notesSz cx="20635913" cy="14416088"/>
  <p:defaultTextStyle>
    <a:defPPr>
      <a:defRPr lang="en-US"/>
    </a:defPPr>
    <a:lvl1pPr marL="0" algn="l" defTabSz="2086149" rtl="0" eaLnBrk="1" latinLnBrk="0" hangingPunct="1">
      <a:defRPr sz="4100" kern="1200">
        <a:solidFill>
          <a:schemeClr val="tx1"/>
        </a:solidFill>
        <a:latin typeface="+mn-lt"/>
        <a:ea typeface="+mn-ea"/>
        <a:cs typeface="+mn-cs"/>
      </a:defRPr>
    </a:lvl1pPr>
    <a:lvl2pPr marL="1043074" algn="l" defTabSz="2086149" rtl="0" eaLnBrk="1" latinLnBrk="0" hangingPunct="1">
      <a:defRPr sz="4100" kern="1200">
        <a:solidFill>
          <a:schemeClr val="tx1"/>
        </a:solidFill>
        <a:latin typeface="+mn-lt"/>
        <a:ea typeface="+mn-ea"/>
        <a:cs typeface="+mn-cs"/>
      </a:defRPr>
    </a:lvl2pPr>
    <a:lvl3pPr marL="2086149" algn="l" defTabSz="2086149" rtl="0" eaLnBrk="1" latinLnBrk="0" hangingPunct="1">
      <a:defRPr sz="4100" kern="1200">
        <a:solidFill>
          <a:schemeClr val="tx1"/>
        </a:solidFill>
        <a:latin typeface="+mn-lt"/>
        <a:ea typeface="+mn-ea"/>
        <a:cs typeface="+mn-cs"/>
      </a:defRPr>
    </a:lvl3pPr>
    <a:lvl4pPr marL="3129223" algn="l" defTabSz="2086149" rtl="0" eaLnBrk="1" latinLnBrk="0" hangingPunct="1">
      <a:defRPr sz="4100" kern="1200">
        <a:solidFill>
          <a:schemeClr val="tx1"/>
        </a:solidFill>
        <a:latin typeface="+mn-lt"/>
        <a:ea typeface="+mn-ea"/>
        <a:cs typeface="+mn-cs"/>
      </a:defRPr>
    </a:lvl4pPr>
    <a:lvl5pPr marL="4172297" algn="l" defTabSz="2086149" rtl="0" eaLnBrk="1" latinLnBrk="0" hangingPunct="1">
      <a:defRPr sz="4100" kern="1200">
        <a:solidFill>
          <a:schemeClr val="tx1"/>
        </a:solidFill>
        <a:latin typeface="+mn-lt"/>
        <a:ea typeface="+mn-ea"/>
        <a:cs typeface="+mn-cs"/>
      </a:defRPr>
    </a:lvl5pPr>
    <a:lvl6pPr marL="5215372" algn="l" defTabSz="2086149" rtl="0" eaLnBrk="1" latinLnBrk="0" hangingPunct="1">
      <a:defRPr sz="4100" kern="1200">
        <a:solidFill>
          <a:schemeClr val="tx1"/>
        </a:solidFill>
        <a:latin typeface="+mn-lt"/>
        <a:ea typeface="+mn-ea"/>
        <a:cs typeface="+mn-cs"/>
      </a:defRPr>
    </a:lvl6pPr>
    <a:lvl7pPr marL="6258446" algn="l" defTabSz="2086149" rtl="0" eaLnBrk="1" latinLnBrk="0" hangingPunct="1">
      <a:defRPr sz="4100" kern="1200">
        <a:solidFill>
          <a:schemeClr val="tx1"/>
        </a:solidFill>
        <a:latin typeface="+mn-lt"/>
        <a:ea typeface="+mn-ea"/>
        <a:cs typeface="+mn-cs"/>
      </a:defRPr>
    </a:lvl7pPr>
    <a:lvl8pPr marL="7301521" algn="l" defTabSz="2086149" rtl="0" eaLnBrk="1" latinLnBrk="0" hangingPunct="1">
      <a:defRPr sz="4100" kern="1200">
        <a:solidFill>
          <a:schemeClr val="tx1"/>
        </a:solidFill>
        <a:latin typeface="+mn-lt"/>
        <a:ea typeface="+mn-ea"/>
        <a:cs typeface="+mn-cs"/>
      </a:defRPr>
    </a:lvl8pPr>
    <a:lvl9pPr marL="8344595" algn="l" defTabSz="2086149" rtl="0" eaLnBrk="1" latinLnBrk="0" hangingPunct="1">
      <a:defRPr sz="4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37C"/>
    <a:srgbClr val="D9FFF5"/>
    <a:srgbClr val="FBFFFE"/>
    <a:srgbClr val="9FFFE8"/>
    <a:srgbClr val="B6580A"/>
    <a:srgbClr val="D64700"/>
    <a:srgbClr val="FF6315"/>
    <a:srgbClr val="993300"/>
    <a:srgbClr val="C2F781"/>
    <a:srgbClr val="FD7B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9712" autoAdjust="0"/>
  </p:normalViewPr>
  <p:slideViewPr>
    <p:cSldViewPr>
      <p:cViewPr>
        <p:scale>
          <a:sx n="66" d="100"/>
          <a:sy n="66" d="100"/>
        </p:scale>
        <p:origin x="-72" y="3042"/>
      </p:cViewPr>
      <p:guideLst>
        <p:guide orient="horz" pos="4763"/>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Summer%20Research%20-%20Cost%20of%20the%20game\New%20spreadsheet%20to%20use!_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Summer%20Research%20-%20Cost%20of%20the%20game\Sports%20analysis%20rugby%20summer%20scholar%202012&amp;1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Summer%20Research%20-%20Cost%20of%20the%20game\New%20spreadsheet%20to%20use!_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6.8897055830246245E-2"/>
          <c:y val="0"/>
          <c:w val="0.55618694747182595"/>
          <c:h val="0.99758270946011052"/>
        </c:manualLayout>
      </c:layout>
      <c:doughnutChart>
        <c:varyColors val="1"/>
        <c:ser>
          <c:idx val="0"/>
          <c:order val="0"/>
          <c:dPt>
            <c:idx val="0"/>
            <c:bubble3D val="0"/>
            <c:spPr>
              <a:solidFill>
                <a:schemeClr val="tx2">
                  <a:lumMod val="40000"/>
                  <a:lumOff val="60000"/>
                </a:schemeClr>
              </a:solidFill>
            </c:spPr>
          </c:dPt>
          <c:dPt>
            <c:idx val="1"/>
            <c:bubble3D val="0"/>
            <c:spPr>
              <a:solidFill>
                <a:srgbClr val="FF3737"/>
              </a:solidFill>
            </c:spPr>
          </c:dPt>
          <c:dPt>
            <c:idx val="3"/>
            <c:bubble3D val="0"/>
            <c:spPr>
              <a:solidFill>
                <a:srgbClr val="BA8BFF"/>
              </a:solidFill>
            </c:spPr>
          </c:dPt>
          <c:dPt>
            <c:idx val="4"/>
            <c:bubble3D val="0"/>
            <c:spPr>
              <a:solidFill>
                <a:schemeClr val="accent6">
                  <a:lumMod val="40000"/>
                  <a:lumOff val="60000"/>
                </a:schemeClr>
              </a:solidFill>
            </c:spPr>
          </c:dPt>
          <c:dLbls>
            <c:txPr>
              <a:bodyPr/>
              <a:lstStyle/>
              <a:p>
                <a:pPr>
                  <a:defRPr sz="800"/>
                </a:pPr>
                <a:endParaRPr lang="en-US"/>
              </a:p>
            </c:txPr>
            <c:showLegendKey val="0"/>
            <c:showVal val="1"/>
            <c:showCatName val="0"/>
            <c:showSerName val="0"/>
            <c:showPercent val="0"/>
            <c:showBubbleSize val="0"/>
            <c:showLeaderLines val="1"/>
          </c:dLbls>
          <c:cat>
            <c:strRef>
              <c:f>'All clubs'!$AI$27:$AM$27</c:f>
              <c:strCache>
                <c:ptCount val="5"/>
                <c:pt idx="0">
                  <c:v>Playing - Match Related (PM)</c:v>
                </c:pt>
                <c:pt idx="1">
                  <c:v>Playing - Development (PD)</c:v>
                </c:pt>
                <c:pt idx="2">
                  <c:v>Non-Playing - Clubrooms and Facilities (NC)</c:v>
                </c:pt>
                <c:pt idx="3">
                  <c:v>Non-Playing- Member/Admin/Social (NM)</c:v>
                </c:pt>
                <c:pt idx="4">
                  <c:v>Other</c:v>
                </c:pt>
              </c:strCache>
            </c:strRef>
          </c:cat>
          <c:val>
            <c:numRef>
              <c:f>'All clubs'!$AP$5:$AP$9</c:f>
              <c:numCache>
                <c:formatCode>0%</c:formatCode>
                <c:ptCount val="5"/>
                <c:pt idx="0">
                  <c:v>0.28100000000000003</c:v>
                </c:pt>
                <c:pt idx="1">
                  <c:v>0.218</c:v>
                </c:pt>
                <c:pt idx="2">
                  <c:v>0.34200000000000003</c:v>
                </c:pt>
                <c:pt idx="3">
                  <c:v>0.121</c:v>
                </c:pt>
                <c:pt idx="4">
                  <c:v>3.7999999999999999E-2</c:v>
                </c:pt>
              </c:numCache>
            </c:numRef>
          </c:val>
        </c:ser>
        <c:ser>
          <c:idx val="1"/>
          <c:order val="1"/>
          <c:dPt>
            <c:idx val="0"/>
            <c:bubble3D val="0"/>
            <c:spPr>
              <a:solidFill>
                <a:schemeClr val="tx2">
                  <a:lumMod val="40000"/>
                  <a:lumOff val="60000"/>
                </a:schemeClr>
              </a:solidFill>
            </c:spPr>
          </c:dPt>
          <c:dPt>
            <c:idx val="1"/>
            <c:bubble3D val="0"/>
            <c:spPr>
              <a:solidFill>
                <a:srgbClr val="FF3737"/>
              </a:solidFill>
            </c:spPr>
          </c:dPt>
          <c:dPt>
            <c:idx val="3"/>
            <c:bubble3D val="0"/>
            <c:spPr>
              <a:solidFill>
                <a:srgbClr val="BA8BFF"/>
              </a:solidFill>
            </c:spPr>
          </c:dPt>
          <c:dPt>
            <c:idx val="4"/>
            <c:bubble3D val="0"/>
            <c:spPr>
              <a:solidFill>
                <a:schemeClr val="accent6">
                  <a:lumMod val="40000"/>
                  <a:lumOff val="60000"/>
                </a:schemeClr>
              </a:solidFill>
            </c:spPr>
          </c:dPt>
          <c:dLbls>
            <c:txPr>
              <a:bodyPr/>
              <a:lstStyle/>
              <a:p>
                <a:pPr>
                  <a:defRPr sz="800"/>
                </a:pPr>
                <a:endParaRPr lang="en-US"/>
              </a:p>
            </c:txPr>
            <c:showLegendKey val="0"/>
            <c:showVal val="1"/>
            <c:showCatName val="0"/>
            <c:showSerName val="0"/>
            <c:showPercent val="0"/>
            <c:showBubbleSize val="0"/>
            <c:showLeaderLines val="1"/>
          </c:dLbls>
          <c:cat>
            <c:strRef>
              <c:f>'All clubs'!$AI$27:$AM$27</c:f>
              <c:strCache>
                <c:ptCount val="5"/>
                <c:pt idx="0">
                  <c:v>Playing - Match Related (PM)</c:v>
                </c:pt>
                <c:pt idx="1">
                  <c:v>Playing - Development (PD)</c:v>
                </c:pt>
                <c:pt idx="2">
                  <c:v>Non-Playing - Clubrooms and Facilities (NC)</c:v>
                </c:pt>
                <c:pt idx="3">
                  <c:v>Non-Playing- Member/Admin/Social (NM)</c:v>
                </c:pt>
                <c:pt idx="4">
                  <c:v>Other</c:v>
                </c:pt>
              </c:strCache>
            </c:strRef>
          </c:cat>
          <c:val>
            <c:numRef>
              <c:f>'All clubs'!$AQ$5:$AQ$9</c:f>
              <c:numCache>
                <c:formatCode>0%</c:formatCode>
                <c:ptCount val="5"/>
                <c:pt idx="0">
                  <c:v>0.34200000000000003</c:v>
                </c:pt>
                <c:pt idx="1">
                  <c:v>0.20200000000000001</c:v>
                </c:pt>
                <c:pt idx="2">
                  <c:v>0.311</c:v>
                </c:pt>
                <c:pt idx="3">
                  <c:v>0.11</c:v>
                </c:pt>
                <c:pt idx="4">
                  <c:v>3.5000000000000003E-2</c:v>
                </c:pt>
              </c:numCache>
            </c:numRef>
          </c:val>
        </c:ser>
        <c:dLbls>
          <c:showLegendKey val="0"/>
          <c:showVal val="0"/>
          <c:showCatName val="0"/>
          <c:showSerName val="0"/>
          <c:showPercent val="0"/>
          <c:showBubbleSize val="0"/>
          <c:showLeaderLines val="1"/>
        </c:dLbls>
        <c:firstSliceAng val="0"/>
        <c:holeSize val="50"/>
      </c:doughnutChart>
    </c:plotArea>
    <c:legend>
      <c:legendPos val="r"/>
      <c:legendEntry>
        <c:idx val="0"/>
        <c:txPr>
          <a:bodyPr/>
          <a:lstStyle/>
          <a:p>
            <a:pPr rtl="0">
              <a:defRPr sz="800"/>
            </a:pPr>
            <a:endParaRPr lang="en-US"/>
          </a:p>
        </c:txPr>
      </c:legendEntry>
      <c:legendEntry>
        <c:idx val="1"/>
        <c:txPr>
          <a:bodyPr/>
          <a:lstStyle/>
          <a:p>
            <a:pPr rtl="0">
              <a:defRPr sz="800"/>
            </a:pPr>
            <a:endParaRPr lang="en-US"/>
          </a:p>
        </c:txPr>
      </c:legendEntry>
      <c:legendEntry>
        <c:idx val="2"/>
        <c:txPr>
          <a:bodyPr/>
          <a:lstStyle/>
          <a:p>
            <a:pPr rtl="0">
              <a:defRPr sz="800"/>
            </a:pPr>
            <a:endParaRPr lang="en-US"/>
          </a:p>
        </c:txPr>
      </c:legendEntry>
      <c:legendEntry>
        <c:idx val="3"/>
        <c:txPr>
          <a:bodyPr/>
          <a:lstStyle/>
          <a:p>
            <a:pPr rtl="0">
              <a:defRPr sz="800"/>
            </a:pPr>
            <a:endParaRPr lang="en-US"/>
          </a:p>
        </c:txPr>
      </c:legendEntry>
      <c:legendEntry>
        <c:idx val="4"/>
        <c:txPr>
          <a:bodyPr/>
          <a:lstStyle/>
          <a:p>
            <a:pPr rtl="0">
              <a:defRPr sz="800"/>
            </a:pPr>
            <a:endParaRPr lang="en-US"/>
          </a:p>
        </c:txPr>
      </c:legendEntry>
      <c:layout>
        <c:manualLayout>
          <c:xMode val="edge"/>
          <c:yMode val="edge"/>
          <c:x val="0.63119462194455667"/>
          <c:y val="0.30963044002587858"/>
          <c:w val="0.35322999446333647"/>
          <c:h val="0.69036955997412142"/>
        </c:manualLayout>
      </c:layout>
      <c:overlay val="0"/>
      <c:txPr>
        <a:bodyPr/>
        <a:lstStyle/>
        <a:p>
          <a:pPr rtl="0">
            <a:defRPr sz="550"/>
          </a:pPr>
          <a:endParaRPr lang="en-US"/>
        </a:p>
      </c:txPr>
    </c:legend>
    <c:plotVisOnly val="1"/>
    <c:dispBlanksAs val="gap"/>
    <c:showDLblsOverMax val="0"/>
  </c:chart>
  <c:spPr>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'Net Performance by club'!$B$120</c:f>
              <c:strCache>
                <c:ptCount val="1"/>
                <c:pt idx="0">
                  <c:v>Surplus</c:v>
                </c:pt>
              </c:strCache>
            </c:strRef>
          </c:tx>
          <c:spPr>
            <a:solidFill>
              <a:srgbClr val="FFC000"/>
            </a:solidFill>
          </c:spPr>
          <c:invertIfNegative val="0"/>
          <c:cat>
            <c:numRef>
              <c:f>'Net Performance by club'!$A$121:$A$125</c:f>
              <c:numCache>
                <c:formatCode>General</c:formatCode>
                <c:ptCount val="5"/>
                <c:pt idx="0">
                  <c:v>2008</c:v>
                </c:pt>
                <c:pt idx="1">
                  <c:v>2009</c:v>
                </c:pt>
                <c:pt idx="2">
                  <c:v>2010</c:v>
                </c:pt>
                <c:pt idx="3">
                  <c:v>2011</c:v>
                </c:pt>
                <c:pt idx="4">
                  <c:v>2012</c:v>
                </c:pt>
              </c:numCache>
            </c:numRef>
          </c:cat>
          <c:val>
            <c:numRef>
              <c:f>'Net Performance by club'!$B$121:$B$125</c:f>
              <c:numCache>
                <c:formatCode>General</c:formatCode>
                <c:ptCount val="5"/>
                <c:pt idx="0">
                  <c:v>9</c:v>
                </c:pt>
                <c:pt idx="1">
                  <c:v>5</c:v>
                </c:pt>
                <c:pt idx="2">
                  <c:v>9</c:v>
                </c:pt>
                <c:pt idx="3">
                  <c:v>10</c:v>
                </c:pt>
                <c:pt idx="4">
                  <c:v>10</c:v>
                </c:pt>
              </c:numCache>
            </c:numRef>
          </c:val>
        </c:ser>
        <c:ser>
          <c:idx val="1"/>
          <c:order val="1"/>
          <c:tx>
            <c:strRef>
              <c:f>'Net Performance by club'!$C$120</c:f>
              <c:strCache>
                <c:ptCount val="1"/>
                <c:pt idx="0">
                  <c:v>Deficit</c:v>
                </c:pt>
              </c:strCache>
            </c:strRef>
          </c:tx>
          <c:spPr>
            <a:solidFill>
              <a:schemeClr val="tx1"/>
            </a:solidFill>
          </c:spPr>
          <c:invertIfNegative val="0"/>
          <c:cat>
            <c:numRef>
              <c:f>'Net Performance by club'!$A$121:$A$125</c:f>
              <c:numCache>
                <c:formatCode>General</c:formatCode>
                <c:ptCount val="5"/>
                <c:pt idx="0">
                  <c:v>2008</c:v>
                </c:pt>
                <c:pt idx="1">
                  <c:v>2009</c:v>
                </c:pt>
                <c:pt idx="2">
                  <c:v>2010</c:v>
                </c:pt>
                <c:pt idx="3">
                  <c:v>2011</c:v>
                </c:pt>
                <c:pt idx="4">
                  <c:v>2012</c:v>
                </c:pt>
              </c:numCache>
            </c:numRef>
          </c:cat>
          <c:val>
            <c:numRef>
              <c:f>'Net Performance by club'!$C$121:$C$125</c:f>
              <c:numCache>
                <c:formatCode>General</c:formatCode>
                <c:ptCount val="5"/>
                <c:pt idx="0">
                  <c:v>-9</c:v>
                </c:pt>
                <c:pt idx="1">
                  <c:v>-13</c:v>
                </c:pt>
                <c:pt idx="2">
                  <c:v>-9</c:v>
                </c:pt>
                <c:pt idx="3">
                  <c:v>-8</c:v>
                </c:pt>
                <c:pt idx="4">
                  <c:v>-8</c:v>
                </c:pt>
              </c:numCache>
            </c:numRef>
          </c:val>
        </c:ser>
        <c:dLbls>
          <c:showLegendKey val="0"/>
          <c:showVal val="0"/>
          <c:showCatName val="0"/>
          <c:showSerName val="0"/>
          <c:showPercent val="0"/>
          <c:showBubbleSize val="0"/>
        </c:dLbls>
        <c:gapWidth val="150"/>
        <c:axId val="100137984"/>
        <c:axId val="99943168"/>
      </c:barChart>
      <c:catAx>
        <c:axId val="100137984"/>
        <c:scaling>
          <c:orientation val="minMax"/>
        </c:scaling>
        <c:delete val="0"/>
        <c:axPos val="b"/>
        <c:numFmt formatCode="General" sourceLinked="1"/>
        <c:majorTickMark val="none"/>
        <c:minorTickMark val="none"/>
        <c:tickLblPos val="nextTo"/>
        <c:crossAx val="99943168"/>
        <c:crosses val="autoZero"/>
        <c:auto val="1"/>
        <c:lblAlgn val="ctr"/>
        <c:lblOffset val="100"/>
        <c:noMultiLvlLbl val="0"/>
      </c:catAx>
      <c:valAx>
        <c:axId val="99943168"/>
        <c:scaling>
          <c:orientation val="minMax"/>
        </c:scaling>
        <c:delete val="0"/>
        <c:axPos val="l"/>
        <c:majorGridlines/>
        <c:title>
          <c:tx>
            <c:rich>
              <a:bodyPr/>
              <a:lstStyle/>
              <a:p>
                <a:pPr>
                  <a:defRPr sz="700"/>
                </a:pPr>
                <a:r>
                  <a:rPr lang="en-US" sz="700"/>
                  <a:t>Number of clubs</a:t>
                </a:r>
              </a:p>
            </c:rich>
          </c:tx>
          <c:layout/>
          <c:overlay val="0"/>
        </c:title>
        <c:numFmt formatCode="General" sourceLinked="1"/>
        <c:majorTickMark val="none"/>
        <c:minorTickMark val="none"/>
        <c:tickLblPos val="nextTo"/>
        <c:txPr>
          <a:bodyPr/>
          <a:lstStyle/>
          <a:p>
            <a:pPr>
              <a:defRPr sz="700"/>
            </a:pPr>
            <a:endParaRPr lang="en-US"/>
          </a:p>
        </c:txPr>
        <c:crossAx val="100137984"/>
        <c:crosses val="autoZero"/>
        <c:crossBetween val="between"/>
      </c:valAx>
      <c:dTable>
        <c:showHorzBorder val="1"/>
        <c:showVertBorder val="1"/>
        <c:showOutline val="1"/>
        <c:showKeys val="1"/>
        <c:txPr>
          <a:bodyPr/>
          <a:lstStyle/>
          <a:p>
            <a:pPr rtl="0">
              <a:defRPr sz="600"/>
            </a:pPr>
            <a:endParaRPr lang="en-US"/>
          </a:p>
        </c:txPr>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N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33826327866595"/>
          <c:y val="3.959429644952539E-2"/>
          <c:w val="0.77659958921797057"/>
          <c:h val="0.73873695594774602"/>
        </c:manualLayout>
      </c:layout>
      <c:scatterChart>
        <c:scatterStyle val="lineMarker"/>
        <c:varyColors val="0"/>
        <c:ser>
          <c:idx val="0"/>
          <c:order val="0"/>
          <c:tx>
            <c:v>Cost/Player</c:v>
          </c:tx>
          <c:spPr>
            <a:ln w="28575">
              <a:noFill/>
            </a:ln>
          </c:spPr>
          <c:marker>
            <c:spPr>
              <a:solidFill>
                <a:schemeClr val="tx2"/>
              </a:solidFill>
            </c:spPr>
          </c:marker>
          <c:xVal>
            <c:numRef>
              <c:f>Costplayer!$B$2:$Q$2</c:f>
              <c:numCache>
                <c:formatCode>General</c:formatCode>
                <c:ptCount val="16"/>
                <c:pt idx="0">
                  <c:v>181</c:v>
                </c:pt>
                <c:pt idx="1">
                  <c:v>225</c:v>
                </c:pt>
                <c:pt idx="2">
                  <c:v>156</c:v>
                </c:pt>
                <c:pt idx="3">
                  <c:v>359</c:v>
                </c:pt>
                <c:pt idx="4">
                  <c:v>249</c:v>
                </c:pt>
                <c:pt idx="5">
                  <c:v>216</c:v>
                </c:pt>
                <c:pt idx="6">
                  <c:v>125</c:v>
                </c:pt>
                <c:pt idx="7">
                  <c:v>275</c:v>
                </c:pt>
                <c:pt idx="8">
                  <c:v>201</c:v>
                </c:pt>
                <c:pt idx="9">
                  <c:v>121</c:v>
                </c:pt>
                <c:pt idx="10">
                  <c:v>70</c:v>
                </c:pt>
                <c:pt idx="11">
                  <c:v>154</c:v>
                </c:pt>
                <c:pt idx="12">
                  <c:v>202</c:v>
                </c:pt>
                <c:pt idx="13">
                  <c:v>185</c:v>
                </c:pt>
                <c:pt idx="14">
                  <c:v>128</c:v>
                </c:pt>
                <c:pt idx="15">
                  <c:v>178</c:v>
                </c:pt>
              </c:numCache>
            </c:numRef>
          </c:xVal>
          <c:yVal>
            <c:numRef>
              <c:f>Costplayer!$B$4:$Q$4</c:f>
              <c:numCache>
                <c:formatCode>0</c:formatCode>
                <c:ptCount val="16"/>
                <c:pt idx="0">
                  <c:v>1059.6298342541436</c:v>
                </c:pt>
                <c:pt idx="1">
                  <c:v>934.04</c:v>
                </c:pt>
                <c:pt idx="2">
                  <c:v>896.54487179487182</c:v>
                </c:pt>
                <c:pt idx="3">
                  <c:v>679.47353760445685</c:v>
                </c:pt>
                <c:pt idx="4">
                  <c:v>1039.7751004016063</c:v>
                </c:pt>
                <c:pt idx="5">
                  <c:v>970.18055555555554</c:v>
                </c:pt>
                <c:pt idx="6">
                  <c:v>1093.8879999999999</c:v>
                </c:pt>
                <c:pt idx="7">
                  <c:v>1500.610909090909</c:v>
                </c:pt>
                <c:pt idx="8">
                  <c:v>1135.1094527363184</c:v>
                </c:pt>
                <c:pt idx="9">
                  <c:v>812.17355371900828</c:v>
                </c:pt>
                <c:pt idx="10">
                  <c:v>738.14285714285711</c:v>
                </c:pt>
                <c:pt idx="11">
                  <c:v>1114.2662337662337</c:v>
                </c:pt>
                <c:pt idx="12">
                  <c:v>717.93564356435638</c:v>
                </c:pt>
                <c:pt idx="13">
                  <c:v>1220.8162162162162</c:v>
                </c:pt>
                <c:pt idx="14">
                  <c:v>837.1328125</c:v>
                </c:pt>
                <c:pt idx="15">
                  <c:v>964.71348314606746</c:v>
                </c:pt>
              </c:numCache>
            </c:numRef>
          </c:yVal>
          <c:smooth val="0"/>
        </c:ser>
        <c:dLbls>
          <c:showLegendKey val="0"/>
          <c:showVal val="0"/>
          <c:showCatName val="0"/>
          <c:showSerName val="0"/>
          <c:showPercent val="0"/>
          <c:showBubbleSize val="0"/>
        </c:dLbls>
        <c:axId val="100681600"/>
        <c:axId val="100684160"/>
      </c:scatterChart>
      <c:valAx>
        <c:axId val="100681600"/>
        <c:scaling>
          <c:orientation val="minMax"/>
        </c:scaling>
        <c:delete val="0"/>
        <c:axPos val="b"/>
        <c:title>
          <c:tx>
            <c:rich>
              <a:bodyPr/>
              <a:lstStyle/>
              <a:p>
                <a:pPr algn="ctr">
                  <a:defRPr sz="900"/>
                </a:pPr>
                <a:r>
                  <a:rPr lang="en-NZ" sz="900"/>
                  <a:t>No.</a:t>
                </a:r>
                <a:r>
                  <a:rPr lang="en-NZ" sz="900" baseline="0"/>
                  <a:t> of senior players</a:t>
                </a:r>
                <a:endParaRPr lang="en-NZ" sz="900"/>
              </a:p>
            </c:rich>
          </c:tx>
          <c:layout>
            <c:manualLayout>
              <c:xMode val="edge"/>
              <c:yMode val="edge"/>
              <c:x val="0.43641899811604024"/>
              <c:y val="0.86722227821733944"/>
            </c:manualLayout>
          </c:layout>
          <c:overlay val="0"/>
        </c:title>
        <c:numFmt formatCode="General" sourceLinked="1"/>
        <c:majorTickMark val="none"/>
        <c:minorTickMark val="none"/>
        <c:tickLblPos val="nextTo"/>
        <c:txPr>
          <a:bodyPr/>
          <a:lstStyle/>
          <a:p>
            <a:pPr>
              <a:defRPr sz="800"/>
            </a:pPr>
            <a:endParaRPr lang="en-US"/>
          </a:p>
        </c:txPr>
        <c:crossAx val="100684160"/>
        <c:crosses val="autoZero"/>
        <c:crossBetween val="midCat"/>
      </c:valAx>
      <c:valAx>
        <c:axId val="100684160"/>
        <c:scaling>
          <c:orientation val="minMax"/>
          <c:min val="0"/>
        </c:scaling>
        <c:delete val="0"/>
        <c:axPos val="l"/>
        <c:majorGridlines/>
        <c:title>
          <c:tx>
            <c:rich>
              <a:bodyPr/>
              <a:lstStyle/>
              <a:p>
                <a:pPr>
                  <a:defRPr sz="900"/>
                </a:pPr>
                <a:r>
                  <a:rPr lang="en-NZ" sz="900" dirty="0" smtClean="0"/>
                  <a:t>Expenditure/Player</a:t>
                </a:r>
                <a:endParaRPr lang="en-NZ" sz="900" dirty="0"/>
              </a:p>
            </c:rich>
          </c:tx>
          <c:layout>
            <c:manualLayout>
              <c:xMode val="edge"/>
              <c:yMode val="edge"/>
              <c:x val="3.3757599406195715E-2"/>
              <c:y val="0.20933967607516266"/>
            </c:manualLayout>
          </c:layout>
          <c:overlay val="0"/>
        </c:title>
        <c:numFmt formatCode="&quot;$&quot;#,##0" sourceLinked="0"/>
        <c:majorTickMark val="none"/>
        <c:minorTickMark val="none"/>
        <c:tickLblPos val="nextTo"/>
        <c:txPr>
          <a:bodyPr/>
          <a:lstStyle/>
          <a:p>
            <a:pPr>
              <a:defRPr sz="800"/>
            </a:pPr>
            <a:endParaRPr lang="en-US"/>
          </a:p>
        </c:txPr>
        <c:crossAx val="100681600"/>
        <c:crosses val="autoZero"/>
        <c:crossBetween val="midCat"/>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0.55263</cdr:x>
      <cdr:y>0.05757</cdr:y>
    </cdr:from>
    <cdr:to>
      <cdr:x>0.94737</cdr:x>
      <cdr:y>0.2303</cdr:y>
    </cdr:to>
    <cdr:sp macro="" textlink="">
      <cdr:nvSpPr>
        <cdr:cNvPr id="2" name="TextBox 1"/>
        <cdr:cNvSpPr txBox="1"/>
      </cdr:nvSpPr>
      <cdr:spPr>
        <a:xfrm xmlns:a="http://schemas.openxmlformats.org/drawingml/2006/main">
          <a:off x="1512169" y="96199"/>
          <a:ext cx="1080120" cy="2886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NZ" sz="800" dirty="0"/>
            <a:t>Inner ring = 2011 club average</a:t>
          </a:r>
        </a:p>
        <a:p xmlns:a="http://schemas.openxmlformats.org/drawingml/2006/main">
          <a:r>
            <a:rPr lang="en-NZ" sz="800" dirty="0"/>
            <a:t>Outer ring =</a:t>
          </a:r>
          <a:r>
            <a:rPr lang="en-NZ" sz="800" baseline="0" dirty="0"/>
            <a:t> 2012 club average</a:t>
          </a:r>
          <a:endParaRPr lang="en-NZ" sz="800" dirty="0"/>
        </a:p>
      </cdr:txBody>
    </cdr:sp>
  </cdr:relSizeAnchor>
</c:userShapes>
</file>

<file path=ppt/drawings/drawing2.xml><?xml version="1.0" encoding="utf-8"?>
<c:userShapes xmlns:c="http://schemas.openxmlformats.org/drawingml/2006/chart">
  <cdr:relSizeAnchor xmlns:cdr="http://schemas.openxmlformats.org/drawingml/2006/chartDrawing">
    <cdr:from>
      <cdr:x>0.14744</cdr:x>
      <cdr:y>0.7174</cdr:y>
    </cdr:from>
    <cdr:to>
      <cdr:x>0.93697</cdr:x>
      <cdr:y>0.7174</cdr:y>
    </cdr:to>
    <cdr:cxnSp macro="">
      <cdr:nvCxnSpPr>
        <cdr:cNvPr id="9" name="Straight Connector 8"/>
        <cdr:cNvCxnSpPr/>
      </cdr:nvCxnSpPr>
      <cdr:spPr>
        <a:xfrm xmlns:a="http://schemas.openxmlformats.org/drawingml/2006/main">
          <a:off x="568319" y="1301465"/>
          <a:ext cx="3043334" cy="0"/>
        </a:xfrm>
        <a:prstGeom xmlns:a="http://schemas.openxmlformats.org/drawingml/2006/main" prst="line">
          <a:avLst/>
        </a:prstGeom>
        <a:ln xmlns:a="http://schemas.openxmlformats.org/drawingml/2006/main" w="12700">
          <a:solidFill>
            <a:srgbClr val="B6580A"/>
          </a:solidFill>
          <a:prstDash val="lg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4697787"/>
            <a:ext cx="18178780" cy="3241541"/>
          </a:xfrm>
        </p:spPr>
        <p:txBody>
          <a:bodyPr/>
          <a:lstStyle/>
          <a:p>
            <a:r>
              <a:rPr lang="en-US" smtClean="0"/>
              <a:t>Click to edit Master title style</a:t>
            </a:r>
            <a:endParaRPr lang="en-NZ"/>
          </a:p>
        </p:txBody>
      </p:sp>
      <p:sp>
        <p:nvSpPr>
          <p:cNvPr id="3" name="Subtitle 2"/>
          <p:cNvSpPr>
            <a:spLocks noGrp="1"/>
          </p:cNvSpPr>
          <p:nvPr>
            <p:ph type="subTitle" idx="1"/>
          </p:nvPr>
        </p:nvSpPr>
        <p:spPr>
          <a:xfrm>
            <a:off x="3208020" y="8569431"/>
            <a:ext cx="14970760" cy="3864645"/>
          </a:xfrm>
        </p:spPr>
        <p:txBody>
          <a:bodyPr/>
          <a:lstStyle>
            <a:lvl1pPr marL="0" indent="0" algn="ctr">
              <a:buNone/>
              <a:defRPr>
                <a:solidFill>
                  <a:schemeClr val="tx1">
                    <a:tint val="75000"/>
                  </a:schemeClr>
                </a:solidFill>
              </a:defRPr>
            </a:lvl1pPr>
            <a:lvl2pPr marL="1043074" indent="0" algn="ctr">
              <a:buNone/>
              <a:defRPr>
                <a:solidFill>
                  <a:schemeClr val="tx1">
                    <a:tint val="75000"/>
                  </a:schemeClr>
                </a:solidFill>
              </a:defRPr>
            </a:lvl2pPr>
            <a:lvl3pPr marL="2086149" indent="0" algn="ctr">
              <a:buNone/>
              <a:defRPr>
                <a:solidFill>
                  <a:schemeClr val="tx1">
                    <a:tint val="75000"/>
                  </a:schemeClr>
                </a:solidFill>
              </a:defRPr>
            </a:lvl3pPr>
            <a:lvl4pPr marL="3129223" indent="0" algn="ctr">
              <a:buNone/>
              <a:defRPr>
                <a:solidFill>
                  <a:schemeClr val="tx1">
                    <a:tint val="75000"/>
                  </a:schemeClr>
                </a:solidFill>
              </a:defRPr>
            </a:lvl4pPr>
            <a:lvl5pPr marL="4172297" indent="0" algn="ctr">
              <a:buNone/>
              <a:defRPr>
                <a:solidFill>
                  <a:schemeClr val="tx1">
                    <a:tint val="75000"/>
                  </a:schemeClr>
                </a:solidFill>
              </a:defRPr>
            </a:lvl5pPr>
            <a:lvl6pPr marL="5215372" indent="0" algn="ctr">
              <a:buNone/>
              <a:defRPr>
                <a:solidFill>
                  <a:schemeClr val="tx1">
                    <a:tint val="75000"/>
                  </a:schemeClr>
                </a:solidFill>
              </a:defRPr>
            </a:lvl6pPr>
            <a:lvl7pPr marL="6258446" indent="0" algn="ctr">
              <a:buNone/>
              <a:defRPr>
                <a:solidFill>
                  <a:schemeClr val="tx1">
                    <a:tint val="75000"/>
                  </a:schemeClr>
                </a:solidFill>
              </a:defRPr>
            </a:lvl7pPr>
            <a:lvl8pPr marL="7301521" indent="0" algn="ctr">
              <a:buNone/>
              <a:defRPr>
                <a:solidFill>
                  <a:schemeClr val="tx1">
                    <a:tint val="75000"/>
                  </a:schemeClr>
                </a:solidFill>
              </a:defRPr>
            </a:lvl8pPr>
            <a:lvl9pPr marL="8344595"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95C2542D-7E95-4BD1-8F8D-896EDDEBD38A}" type="datetimeFigureOut">
              <a:rPr lang="en-NZ" smtClean="0"/>
              <a:t>8/03/2013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230688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95C2542D-7E95-4BD1-8F8D-896EDDEBD38A}" type="datetimeFigureOut">
              <a:rPr lang="en-NZ" smtClean="0"/>
              <a:t>8/03/2013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366597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605604"/>
            <a:ext cx="4812030" cy="12903154"/>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1069340" y="605604"/>
            <a:ext cx="14079643" cy="129031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95C2542D-7E95-4BD1-8F8D-896EDDEBD38A}" type="datetimeFigureOut">
              <a:rPr lang="en-NZ" smtClean="0"/>
              <a:t>8/03/2013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3649760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95C2542D-7E95-4BD1-8F8D-896EDDEBD38A}" type="datetimeFigureOut">
              <a:rPr lang="en-NZ" smtClean="0"/>
              <a:t>8/03/2013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407770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9717625"/>
            <a:ext cx="18178780" cy="3003501"/>
          </a:xfrm>
        </p:spPr>
        <p:txBody>
          <a:bodyPr anchor="t"/>
          <a:lstStyle>
            <a:lvl1pPr algn="l">
              <a:defRPr sz="9100" b="1" cap="all"/>
            </a:lvl1pPr>
          </a:lstStyle>
          <a:p>
            <a:r>
              <a:rPr lang="en-US" smtClean="0"/>
              <a:t>Click to edit Master title style</a:t>
            </a:r>
            <a:endParaRPr lang="en-NZ"/>
          </a:p>
        </p:txBody>
      </p:sp>
      <p:sp>
        <p:nvSpPr>
          <p:cNvPr id="3" name="Text Placeholder 2"/>
          <p:cNvSpPr>
            <a:spLocks noGrp="1"/>
          </p:cNvSpPr>
          <p:nvPr>
            <p:ph type="body" idx="1"/>
          </p:nvPr>
        </p:nvSpPr>
        <p:spPr>
          <a:xfrm>
            <a:off x="1689410" y="6409572"/>
            <a:ext cx="18178780" cy="3308052"/>
          </a:xfrm>
        </p:spPr>
        <p:txBody>
          <a:bodyPr anchor="b"/>
          <a:lstStyle>
            <a:lvl1pPr marL="0" indent="0">
              <a:buNone/>
              <a:defRPr sz="4600">
                <a:solidFill>
                  <a:schemeClr val="tx1">
                    <a:tint val="75000"/>
                  </a:schemeClr>
                </a:solidFill>
              </a:defRPr>
            </a:lvl1pPr>
            <a:lvl2pPr marL="1043074" indent="0">
              <a:buNone/>
              <a:defRPr sz="4100">
                <a:solidFill>
                  <a:schemeClr val="tx1">
                    <a:tint val="75000"/>
                  </a:schemeClr>
                </a:solidFill>
              </a:defRPr>
            </a:lvl2pPr>
            <a:lvl3pPr marL="2086149" indent="0">
              <a:buNone/>
              <a:defRPr sz="3600">
                <a:solidFill>
                  <a:schemeClr val="tx1">
                    <a:tint val="75000"/>
                  </a:schemeClr>
                </a:solidFill>
              </a:defRPr>
            </a:lvl3pPr>
            <a:lvl4pPr marL="3129223" indent="0">
              <a:buNone/>
              <a:defRPr sz="3300">
                <a:solidFill>
                  <a:schemeClr val="tx1">
                    <a:tint val="75000"/>
                  </a:schemeClr>
                </a:solidFill>
              </a:defRPr>
            </a:lvl4pPr>
            <a:lvl5pPr marL="4172297" indent="0">
              <a:buNone/>
              <a:defRPr sz="3300">
                <a:solidFill>
                  <a:schemeClr val="tx1">
                    <a:tint val="75000"/>
                  </a:schemeClr>
                </a:solidFill>
              </a:defRPr>
            </a:lvl5pPr>
            <a:lvl6pPr marL="5215372" indent="0">
              <a:buNone/>
              <a:defRPr sz="3300">
                <a:solidFill>
                  <a:schemeClr val="tx1">
                    <a:tint val="75000"/>
                  </a:schemeClr>
                </a:solidFill>
              </a:defRPr>
            </a:lvl6pPr>
            <a:lvl7pPr marL="6258446" indent="0">
              <a:buNone/>
              <a:defRPr sz="3300">
                <a:solidFill>
                  <a:schemeClr val="tx1">
                    <a:tint val="75000"/>
                  </a:schemeClr>
                </a:solidFill>
              </a:defRPr>
            </a:lvl7pPr>
            <a:lvl8pPr marL="7301521" indent="0">
              <a:buNone/>
              <a:defRPr sz="3300">
                <a:solidFill>
                  <a:schemeClr val="tx1">
                    <a:tint val="75000"/>
                  </a:schemeClr>
                </a:solidFill>
              </a:defRPr>
            </a:lvl8pPr>
            <a:lvl9pPr marL="8344595" indent="0">
              <a:buNone/>
              <a:defRPr sz="3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C2542D-7E95-4BD1-8F8D-896EDDEBD38A}" type="datetimeFigureOut">
              <a:rPr lang="en-NZ" smtClean="0"/>
              <a:t>8/03/2013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1235914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1069340" y="3528591"/>
            <a:ext cx="9445837" cy="9980167"/>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10871623" y="3528591"/>
            <a:ext cx="9445837" cy="9980167"/>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95C2542D-7E95-4BD1-8F8D-896EDDEBD38A}" type="datetimeFigureOut">
              <a:rPr lang="en-NZ" smtClean="0"/>
              <a:t>8/03/2013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58243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1069341" y="3385067"/>
            <a:ext cx="9449550" cy="1410735"/>
          </a:xfrm>
        </p:spPr>
        <p:txBody>
          <a:bodyPr anchor="b"/>
          <a:lstStyle>
            <a:lvl1pPr marL="0" indent="0">
              <a:buNone/>
              <a:defRPr sz="5500" b="1"/>
            </a:lvl1pPr>
            <a:lvl2pPr marL="1043074" indent="0">
              <a:buNone/>
              <a:defRPr sz="4600" b="1"/>
            </a:lvl2pPr>
            <a:lvl3pPr marL="2086149" indent="0">
              <a:buNone/>
              <a:defRPr sz="4100" b="1"/>
            </a:lvl3pPr>
            <a:lvl4pPr marL="3129223" indent="0">
              <a:buNone/>
              <a:defRPr sz="3600" b="1"/>
            </a:lvl4pPr>
            <a:lvl5pPr marL="4172297" indent="0">
              <a:buNone/>
              <a:defRPr sz="3600" b="1"/>
            </a:lvl5pPr>
            <a:lvl6pPr marL="5215372" indent="0">
              <a:buNone/>
              <a:defRPr sz="3600" b="1"/>
            </a:lvl6pPr>
            <a:lvl7pPr marL="6258446" indent="0">
              <a:buNone/>
              <a:defRPr sz="3600" b="1"/>
            </a:lvl7pPr>
            <a:lvl8pPr marL="7301521" indent="0">
              <a:buNone/>
              <a:defRPr sz="3600" b="1"/>
            </a:lvl8pPr>
            <a:lvl9pPr marL="8344595" indent="0">
              <a:buNone/>
              <a:defRPr sz="3600" b="1"/>
            </a:lvl9pPr>
          </a:lstStyle>
          <a:p>
            <a:pPr lvl="0"/>
            <a:r>
              <a:rPr lang="en-US" smtClean="0"/>
              <a:t>Click to edit Master text styles</a:t>
            </a:r>
          </a:p>
        </p:txBody>
      </p:sp>
      <p:sp>
        <p:nvSpPr>
          <p:cNvPr id="4" name="Content Placeholder 3"/>
          <p:cNvSpPr>
            <a:spLocks noGrp="1"/>
          </p:cNvSpPr>
          <p:nvPr>
            <p:ph sz="half" idx="2"/>
          </p:nvPr>
        </p:nvSpPr>
        <p:spPr>
          <a:xfrm>
            <a:off x="1069341" y="4795801"/>
            <a:ext cx="9449550" cy="8712956"/>
          </a:xfrm>
        </p:spPr>
        <p:txBody>
          <a:bodyPr/>
          <a:lstStyle>
            <a:lvl1pPr>
              <a:defRPr sz="5500"/>
            </a:lvl1pPr>
            <a:lvl2pPr>
              <a:defRPr sz="4600"/>
            </a:lvl2pPr>
            <a:lvl3pPr>
              <a:defRPr sz="4100"/>
            </a:lvl3pPr>
            <a:lvl4pPr>
              <a:defRPr sz="3600"/>
            </a:lvl4pPr>
            <a:lvl5pPr>
              <a:defRPr sz="3600"/>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10864200" y="3385067"/>
            <a:ext cx="9453263" cy="1410735"/>
          </a:xfrm>
        </p:spPr>
        <p:txBody>
          <a:bodyPr anchor="b"/>
          <a:lstStyle>
            <a:lvl1pPr marL="0" indent="0">
              <a:buNone/>
              <a:defRPr sz="5500" b="1"/>
            </a:lvl1pPr>
            <a:lvl2pPr marL="1043074" indent="0">
              <a:buNone/>
              <a:defRPr sz="4600" b="1"/>
            </a:lvl2pPr>
            <a:lvl3pPr marL="2086149" indent="0">
              <a:buNone/>
              <a:defRPr sz="4100" b="1"/>
            </a:lvl3pPr>
            <a:lvl4pPr marL="3129223" indent="0">
              <a:buNone/>
              <a:defRPr sz="3600" b="1"/>
            </a:lvl4pPr>
            <a:lvl5pPr marL="4172297" indent="0">
              <a:buNone/>
              <a:defRPr sz="3600" b="1"/>
            </a:lvl5pPr>
            <a:lvl6pPr marL="5215372" indent="0">
              <a:buNone/>
              <a:defRPr sz="3600" b="1"/>
            </a:lvl6pPr>
            <a:lvl7pPr marL="6258446" indent="0">
              <a:buNone/>
              <a:defRPr sz="3600" b="1"/>
            </a:lvl7pPr>
            <a:lvl8pPr marL="7301521" indent="0">
              <a:buNone/>
              <a:defRPr sz="3600" b="1"/>
            </a:lvl8pPr>
            <a:lvl9pPr marL="8344595" indent="0">
              <a:buNone/>
              <a:defRPr sz="3600" b="1"/>
            </a:lvl9pPr>
          </a:lstStyle>
          <a:p>
            <a:pPr lvl="0"/>
            <a:r>
              <a:rPr lang="en-US" smtClean="0"/>
              <a:t>Click to edit Master text styles</a:t>
            </a:r>
          </a:p>
        </p:txBody>
      </p:sp>
      <p:sp>
        <p:nvSpPr>
          <p:cNvPr id="6" name="Content Placeholder 5"/>
          <p:cNvSpPr>
            <a:spLocks noGrp="1"/>
          </p:cNvSpPr>
          <p:nvPr>
            <p:ph sz="quarter" idx="4"/>
          </p:nvPr>
        </p:nvSpPr>
        <p:spPr>
          <a:xfrm>
            <a:off x="10864200" y="4795801"/>
            <a:ext cx="9453263" cy="8712956"/>
          </a:xfrm>
        </p:spPr>
        <p:txBody>
          <a:bodyPr/>
          <a:lstStyle>
            <a:lvl1pPr>
              <a:defRPr sz="5500"/>
            </a:lvl1pPr>
            <a:lvl2pPr>
              <a:defRPr sz="4600"/>
            </a:lvl2pPr>
            <a:lvl3pPr>
              <a:defRPr sz="4100"/>
            </a:lvl3pPr>
            <a:lvl4pPr>
              <a:defRPr sz="3600"/>
            </a:lvl4pPr>
            <a:lvl5pPr>
              <a:defRPr sz="3600"/>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95C2542D-7E95-4BD1-8F8D-896EDDEBD38A}" type="datetimeFigureOut">
              <a:rPr lang="en-NZ" smtClean="0"/>
              <a:t>8/03/2013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362017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95C2542D-7E95-4BD1-8F8D-896EDDEBD38A}" type="datetimeFigureOut">
              <a:rPr lang="en-NZ" smtClean="0"/>
              <a:t>8/03/2013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2024747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2542D-7E95-4BD1-8F8D-896EDDEBD38A}" type="datetimeFigureOut">
              <a:rPr lang="en-NZ" smtClean="0"/>
              <a:t>8/03/2013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895042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602100"/>
            <a:ext cx="7036110" cy="2562428"/>
          </a:xfrm>
        </p:spPr>
        <p:txBody>
          <a:bodyPr anchor="b"/>
          <a:lstStyle>
            <a:lvl1pPr algn="l">
              <a:defRPr sz="4600" b="1"/>
            </a:lvl1pPr>
          </a:lstStyle>
          <a:p>
            <a:r>
              <a:rPr lang="en-US" smtClean="0"/>
              <a:t>Click to edit Master title style</a:t>
            </a:r>
            <a:endParaRPr lang="en-NZ"/>
          </a:p>
        </p:txBody>
      </p:sp>
      <p:sp>
        <p:nvSpPr>
          <p:cNvPr id="3" name="Content Placeholder 2"/>
          <p:cNvSpPr>
            <a:spLocks noGrp="1"/>
          </p:cNvSpPr>
          <p:nvPr>
            <p:ph idx="1"/>
          </p:nvPr>
        </p:nvSpPr>
        <p:spPr>
          <a:xfrm>
            <a:off x="8361645" y="602102"/>
            <a:ext cx="11955815" cy="12906656"/>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1069341" y="3164530"/>
            <a:ext cx="7036110" cy="10344228"/>
          </a:xfrm>
        </p:spPr>
        <p:txBody>
          <a:bodyPr/>
          <a:lstStyle>
            <a:lvl1pPr marL="0" indent="0">
              <a:buNone/>
              <a:defRPr sz="3300"/>
            </a:lvl1pPr>
            <a:lvl2pPr marL="1043074" indent="0">
              <a:buNone/>
              <a:defRPr sz="2800"/>
            </a:lvl2pPr>
            <a:lvl3pPr marL="2086149" indent="0">
              <a:buNone/>
              <a:defRPr sz="2300"/>
            </a:lvl3pPr>
            <a:lvl4pPr marL="3129223" indent="0">
              <a:buNone/>
              <a:defRPr sz="2100"/>
            </a:lvl4pPr>
            <a:lvl5pPr marL="4172297" indent="0">
              <a:buNone/>
              <a:defRPr sz="2100"/>
            </a:lvl5pPr>
            <a:lvl6pPr marL="5215372" indent="0">
              <a:buNone/>
              <a:defRPr sz="2100"/>
            </a:lvl6pPr>
            <a:lvl7pPr marL="6258446" indent="0">
              <a:buNone/>
              <a:defRPr sz="2100"/>
            </a:lvl7pPr>
            <a:lvl8pPr marL="7301521" indent="0">
              <a:buNone/>
              <a:defRPr sz="2100"/>
            </a:lvl8pPr>
            <a:lvl9pPr marL="8344595"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C2542D-7E95-4BD1-8F8D-896EDDEBD38A}" type="datetimeFigureOut">
              <a:rPr lang="en-NZ" smtClean="0"/>
              <a:t>8/03/2013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39530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10585769"/>
            <a:ext cx="12832080" cy="1249709"/>
          </a:xfrm>
        </p:spPr>
        <p:txBody>
          <a:bodyPr anchor="b"/>
          <a:lstStyle>
            <a:lvl1pPr algn="l">
              <a:defRPr sz="4600" b="1"/>
            </a:lvl1pPr>
          </a:lstStyle>
          <a:p>
            <a:r>
              <a:rPr lang="en-US" smtClean="0"/>
              <a:t>Click to edit Master title style</a:t>
            </a:r>
            <a:endParaRPr lang="en-NZ"/>
          </a:p>
        </p:txBody>
      </p:sp>
      <p:sp>
        <p:nvSpPr>
          <p:cNvPr id="3" name="Picture Placeholder 2"/>
          <p:cNvSpPr>
            <a:spLocks noGrp="1"/>
          </p:cNvSpPr>
          <p:nvPr>
            <p:ph type="pic" idx="1"/>
          </p:nvPr>
        </p:nvSpPr>
        <p:spPr>
          <a:xfrm>
            <a:off x="4191962" y="1351226"/>
            <a:ext cx="12832080" cy="9073515"/>
          </a:xfrm>
        </p:spPr>
        <p:txBody>
          <a:bodyPr/>
          <a:lstStyle>
            <a:lvl1pPr marL="0" indent="0">
              <a:buNone/>
              <a:defRPr sz="7300"/>
            </a:lvl1pPr>
            <a:lvl2pPr marL="1043074" indent="0">
              <a:buNone/>
              <a:defRPr sz="6400"/>
            </a:lvl2pPr>
            <a:lvl3pPr marL="2086149" indent="0">
              <a:buNone/>
              <a:defRPr sz="5500"/>
            </a:lvl3pPr>
            <a:lvl4pPr marL="3129223" indent="0">
              <a:buNone/>
              <a:defRPr sz="4600"/>
            </a:lvl4pPr>
            <a:lvl5pPr marL="4172297" indent="0">
              <a:buNone/>
              <a:defRPr sz="4600"/>
            </a:lvl5pPr>
            <a:lvl6pPr marL="5215372" indent="0">
              <a:buNone/>
              <a:defRPr sz="4600"/>
            </a:lvl6pPr>
            <a:lvl7pPr marL="6258446" indent="0">
              <a:buNone/>
              <a:defRPr sz="4600"/>
            </a:lvl7pPr>
            <a:lvl8pPr marL="7301521" indent="0">
              <a:buNone/>
              <a:defRPr sz="4600"/>
            </a:lvl8pPr>
            <a:lvl9pPr marL="8344595" indent="0">
              <a:buNone/>
              <a:defRPr sz="4600"/>
            </a:lvl9pPr>
          </a:lstStyle>
          <a:p>
            <a:endParaRPr lang="en-NZ"/>
          </a:p>
        </p:txBody>
      </p:sp>
      <p:sp>
        <p:nvSpPr>
          <p:cNvPr id="4" name="Text Placeholder 3"/>
          <p:cNvSpPr>
            <a:spLocks noGrp="1"/>
          </p:cNvSpPr>
          <p:nvPr>
            <p:ph type="body" sz="half" idx="2"/>
          </p:nvPr>
        </p:nvSpPr>
        <p:spPr>
          <a:xfrm>
            <a:off x="4191962" y="11835478"/>
            <a:ext cx="12832080" cy="1774796"/>
          </a:xfrm>
        </p:spPr>
        <p:txBody>
          <a:bodyPr/>
          <a:lstStyle>
            <a:lvl1pPr marL="0" indent="0">
              <a:buNone/>
              <a:defRPr sz="3300"/>
            </a:lvl1pPr>
            <a:lvl2pPr marL="1043074" indent="0">
              <a:buNone/>
              <a:defRPr sz="2800"/>
            </a:lvl2pPr>
            <a:lvl3pPr marL="2086149" indent="0">
              <a:buNone/>
              <a:defRPr sz="2300"/>
            </a:lvl3pPr>
            <a:lvl4pPr marL="3129223" indent="0">
              <a:buNone/>
              <a:defRPr sz="2100"/>
            </a:lvl4pPr>
            <a:lvl5pPr marL="4172297" indent="0">
              <a:buNone/>
              <a:defRPr sz="2100"/>
            </a:lvl5pPr>
            <a:lvl6pPr marL="5215372" indent="0">
              <a:buNone/>
              <a:defRPr sz="2100"/>
            </a:lvl6pPr>
            <a:lvl7pPr marL="6258446" indent="0">
              <a:buNone/>
              <a:defRPr sz="2100"/>
            </a:lvl7pPr>
            <a:lvl8pPr marL="7301521" indent="0">
              <a:buNone/>
              <a:defRPr sz="2100"/>
            </a:lvl8pPr>
            <a:lvl9pPr marL="8344595"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C2542D-7E95-4BD1-8F8D-896EDDEBD38A}" type="datetimeFigureOut">
              <a:rPr lang="en-NZ" smtClean="0"/>
              <a:t>8/03/2013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50FF1523-E9F6-4594-A847-4B37710C6E4E}" type="slidenum">
              <a:rPr lang="en-NZ" smtClean="0"/>
              <a:t>‹#›</a:t>
            </a:fld>
            <a:endParaRPr lang="en-NZ"/>
          </a:p>
        </p:txBody>
      </p:sp>
    </p:spTree>
    <p:extLst>
      <p:ext uri="{BB962C8B-B14F-4D97-AF65-F5344CB8AC3E}">
        <p14:creationId xmlns:p14="http://schemas.microsoft.com/office/powerpoint/2010/main" val="183615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605602"/>
            <a:ext cx="19248120" cy="2520421"/>
          </a:xfrm>
          <a:prstGeom prst="rect">
            <a:avLst/>
          </a:prstGeom>
        </p:spPr>
        <p:txBody>
          <a:bodyPr vert="horz" lIns="208615" tIns="104307" rIns="208615" bIns="104307"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1069340" y="3528591"/>
            <a:ext cx="19248120" cy="9980167"/>
          </a:xfrm>
          <a:prstGeom prst="rect">
            <a:avLst/>
          </a:prstGeom>
        </p:spPr>
        <p:txBody>
          <a:bodyPr vert="horz" lIns="208615" tIns="104307" rIns="208615" bIns="10430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1069340" y="14016343"/>
            <a:ext cx="4990253" cy="805134"/>
          </a:xfrm>
          <a:prstGeom prst="rect">
            <a:avLst/>
          </a:prstGeom>
        </p:spPr>
        <p:txBody>
          <a:bodyPr vert="horz" lIns="208615" tIns="104307" rIns="208615" bIns="104307" rtlCol="0" anchor="ctr"/>
          <a:lstStyle>
            <a:lvl1pPr algn="l">
              <a:defRPr sz="2800">
                <a:solidFill>
                  <a:schemeClr val="tx1">
                    <a:tint val="75000"/>
                  </a:schemeClr>
                </a:solidFill>
              </a:defRPr>
            </a:lvl1pPr>
          </a:lstStyle>
          <a:p>
            <a:fld id="{95C2542D-7E95-4BD1-8F8D-896EDDEBD38A}" type="datetimeFigureOut">
              <a:rPr lang="en-NZ" smtClean="0"/>
              <a:t>8/03/2013</a:t>
            </a:fld>
            <a:endParaRPr lang="en-NZ"/>
          </a:p>
        </p:txBody>
      </p:sp>
      <p:sp>
        <p:nvSpPr>
          <p:cNvPr id="5" name="Footer Placeholder 4"/>
          <p:cNvSpPr>
            <a:spLocks noGrp="1"/>
          </p:cNvSpPr>
          <p:nvPr>
            <p:ph type="ftr" sz="quarter" idx="3"/>
          </p:nvPr>
        </p:nvSpPr>
        <p:spPr>
          <a:xfrm>
            <a:off x="7307157" y="14016343"/>
            <a:ext cx="6772487" cy="805134"/>
          </a:xfrm>
          <a:prstGeom prst="rect">
            <a:avLst/>
          </a:prstGeom>
        </p:spPr>
        <p:txBody>
          <a:bodyPr vert="horz" lIns="208615" tIns="104307" rIns="208615" bIns="104307" rtlCol="0" anchor="ctr"/>
          <a:lstStyle>
            <a:lvl1pPr algn="ctr">
              <a:defRPr sz="28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15327207" y="14016343"/>
            <a:ext cx="4990253" cy="805134"/>
          </a:xfrm>
          <a:prstGeom prst="rect">
            <a:avLst/>
          </a:prstGeom>
        </p:spPr>
        <p:txBody>
          <a:bodyPr vert="horz" lIns="208615" tIns="104307" rIns="208615" bIns="104307" rtlCol="0" anchor="ctr"/>
          <a:lstStyle>
            <a:lvl1pPr algn="r">
              <a:defRPr sz="2800">
                <a:solidFill>
                  <a:schemeClr val="tx1">
                    <a:tint val="75000"/>
                  </a:schemeClr>
                </a:solidFill>
              </a:defRPr>
            </a:lvl1pPr>
          </a:lstStyle>
          <a:p>
            <a:fld id="{50FF1523-E9F6-4594-A847-4B37710C6E4E}" type="slidenum">
              <a:rPr lang="en-NZ" smtClean="0"/>
              <a:t>‹#›</a:t>
            </a:fld>
            <a:endParaRPr lang="en-NZ"/>
          </a:p>
        </p:txBody>
      </p:sp>
    </p:spTree>
    <p:extLst>
      <p:ext uri="{BB962C8B-B14F-4D97-AF65-F5344CB8AC3E}">
        <p14:creationId xmlns:p14="http://schemas.microsoft.com/office/powerpoint/2010/main" val="123064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6149" rtl="0" eaLnBrk="1" latinLnBrk="0" hangingPunct="1">
        <a:spcBef>
          <a:spcPct val="0"/>
        </a:spcBef>
        <a:buNone/>
        <a:defRPr sz="10100" kern="1200">
          <a:solidFill>
            <a:schemeClr val="tx1"/>
          </a:solidFill>
          <a:latin typeface="+mj-lt"/>
          <a:ea typeface="+mj-ea"/>
          <a:cs typeface="+mj-cs"/>
        </a:defRPr>
      </a:lvl1pPr>
    </p:titleStyle>
    <p:bodyStyle>
      <a:lvl1pPr marL="782306" indent="-782306" algn="l" defTabSz="2086149" rtl="0" eaLnBrk="1" latinLnBrk="0" hangingPunct="1">
        <a:spcBef>
          <a:spcPct val="20000"/>
        </a:spcBef>
        <a:buFont typeface="Arial" pitchFamily="34" charset="0"/>
        <a:buChar char="•"/>
        <a:defRPr sz="7300" kern="1200">
          <a:solidFill>
            <a:schemeClr val="tx1"/>
          </a:solidFill>
          <a:latin typeface="+mn-lt"/>
          <a:ea typeface="+mn-ea"/>
          <a:cs typeface="+mn-cs"/>
        </a:defRPr>
      </a:lvl1pPr>
      <a:lvl2pPr marL="1694996" indent="-651921" algn="l" defTabSz="2086149" rtl="0" eaLnBrk="1" latinLnBrk="0" hangingPunct="1">
        <a:spcBef>
          <a:spcPct val="20000"/>
        </a:spcBef>
        <a:buFont typeface="Arial" pitchFamily="34" charset="0"/>
        <a:buChar char="–"/>
        <a:defRPr sz="6400" kern="1200">
          <a:solidFill>
            <a:schemeClr val="tx1"/>
          </a:solidFill>
          <a:latin typeface="+mn-lt"/>
          <a:ea typeface="+mn-ea"/>
          <a:cs typeface="+mn-cs"/>
        </a:defRPr>
      </a:lvl2pPr>
      <a:lvl3pPr marL="2607686" indent="-521537" algn="l" defTabSz="2086149" rtl="0" eaLnBrk="1" latinLnBrk="0" hangingPunct="1">
        <a:spcBef>
          <a:spcPct val="20000"/>
        </a:spcBef>
        <a:buFont typeface="Arial" pitchFamily="34" charset="0"/>
        <a:buChar char="•"/>
        <a:defRPr sz="5500" kern="1200">
          <a:solidFill>
            <a:schemeClr val="tx1"/>
          </a:solidFill>
          <a:latin typeface="+mn-lt"/>
          <a:ea typeface="+mn-ea"/>
          <a:cs typeface="+mn-cs"/>
        </a:defRPr>
      </a:lvl3pPr>
      <a:lvl4pPr marL="3650760" indent="-521537" algn="l" defTabSz="2086149" rtl="0" eaLnBrk="1" latinLnBrk="0" hangingPunct="1">
        <a:spcBef>
          <a:spcPct val="20000"/>
        </a:spcBef>
        <a:buFont typeface="Arial" pitchFamily="34" charset="0"/>
        <a:buChar char="–"/>
        <a:defRPr sz="4600" kern="1200">
          <a:solidFill>
            <a:schemeClr val="tx1"/>
          </a:solidFill>
          <a:latin typeface="+mn-lt"/>
          <a:ea typeface="+mn-ea"/>
          <a:cs typeface="+mn-cs"/>
        </a:defRPr>
      </a:lvl4pPr>
      <a:lvl5pPr marL="4693835" indent="-521537" algn="l" defTabSz="2086149" rtl="0" eaLnBrk="1" latinLnBrk="0" hangingPunct="1">
        <a:spcBef>
          <a:spcPct val="20000"/>
        </a:spcBef>
        <a:buFont typeface="Arial" pitchFamily="34" charset="0"/>
        <a:buChar char="»"/>
        <a:defRPr sz="4600" kern="1200">
          <a:solidFill>
            <a:schemeClr val="tx1"/>
          </a:solidFill>
          <a:latin typeface="+mn-lt"/>
          <a:ea typeface="+mn-ea"/>
          <a:cs typeface="+mn-cs"/>
        </a:defRPr>
      </a:lvl5pPr>
      <a:lvl6pPr marL="5736909" indent="-521537" algn="l" defTabSz="2086149" rtl="0" eaLnBrk="1" latinLnBrk="0" hangingPunct="1">
        <a:spcBef>
          <a:spcPct val="20000"/>
        </a:spcBef>
        <a:buFont typeface="Arial" pitchFamily="34" charset="0"/>
        <a:buChar char="•"/>
        <a:defRPr sz="4600" kern="1200">
          <a:solidFill>
            <a:schemeClr val="tx1"/>
          </a:solidFill>
          <a:latin typeface="+mn-lt"/>
          <a:ea typeface="+mn-ea"/>
          <a:cs typeface="+mn-cs"/>
        </a:defRPr>
      </a:lvl6pPr>
      <a:lvl7pPr marL="6779983" indent="-521537" algn="l" defTabSz="2086149" rtl="0" eaLnBrk="1" latinLnBrk="0" hangingPunct="1">
        <a:spcBef>
          <a:spcPct val="20000"/>
        </a:spcBef>
        <a:buFont typeface="Arial" pitchFamily="34" charset="0"/>
        <a:buChar char="•"/>
        <a:defRPr sz="4600" kern="1200">
          <a:solidFill>
            <a:schemeClr val="tx1"/>
          </a:solidFill>
          <a:latin typeface="+mn-lt"/>
          <a:ea typeface="+mn-ea"/>
          <a:cs typeface="+mn-cs"/>
        </a:defRPr>
      </a:lvl7pPr>
      <a:lvl8pPr marL="7823058" indent="-521537" algn="l" defTabSz="2086149" rtl="0" eaLnBrk="1" latinLnBrk="0" hangingPunct="1">
        <a:spcBef>
          <a:spcPct val="20000"/>
        </a:spcBef>
        <a:buFont typeface="Arial" pitchFamily="34" charset="0"/>
        <a:buChar char="•"/>
        <a:defRPr sz="4600" kern="1200">
          <a:solidFill>
            <a:schemeClr val="tx1"/>
          </a:solidFill>
          <a:latin typeface="+mn-lt"/>
          <a:ea typeface="+mn-ea"/>
          <a:cs typeface="+mn-cs"/>
        </a:defRPr>
      </a:lvl8pPr>
      <a:lvl9pPr marL="8866132" indent="-521537" algn="l" defTabSz="2086149" rtl="0" eaLnBrk="1" latinLnBrk="0" hangingPunct="1">
        <a:spcBef>
          <a:spcPct val="20000"/>
        </a:spcBef>
        <a:buFont typeface="Arial" pitchFamily="34" charset="0"/>
        <a:buChar char="•"/>
        <a:defRPr sz="4600" kern="1200">
          <a:solidFill>
            <a:schemeClr val="tx1"/>
          </a:solidFill>
          <a:latin typeface="+mn-lt"/>
          <a:ea typeface="+mn-ea"/>
          <a:cs typeface="+mn-cs"/>
        </a:defRPr>
      </a:lvl9pPr>
    </p:bodyStyle>
    <p:otherStyle>
      <a:defPPr>
        <a:defRPr lang="en-US"/>
      </a:defPPr>
      <a:lvl1pPr marL="0" algn="l" defTabSz="2086149" rtl="0" eaLnBrk="1" latinLnBrk="0" hangingPunct="1">
        <a:defRPr sz="4100" kern="1200">
          <a:solidFill>
            <a:schemeClr val="tx1"/>
          </a:solidFill>
          <a:latin typeface="+mn-lt"/>
          <a:ea typeface="+mn-ea"/>
          <a:cs typeface="+mn-cs"/>
        </a:defRPr>
      </a:lvl1pPr>
      <a:lvl2pPr marL="1043074" algn="l" defTabSz="2086149" rtl="0" eaLnBrk="1" latinLnBrk="0" hangingPunct="1">
        <a:defRPr sz="4100" kern="1200">
          <a:solidFill>
            <a:schemeClr val="tx1"/>
          </a:solidFill>
          <a:latin typeface="+mn-lt"/>
          <a:ea typeface="+mn-ea"/>
          <a:cs typeface="+mn-cs"/>
        </a:defRPr>
      </a:lvl2pPr>
      <a:lvl3pPr marL="2086149" algn="l" defTabSz="2086149" rtl="0" eaLnBrk="1" latinLnBrk="0" hangingPunct="1">
        <a:defRPr sz="4100" kern="1200">
          <a:solidFill>
            <a:schemeClr val="tx1"/>
          </a:solidFill>
          <a:latin typeface="+mn-lt"/>
          <a:ea typeface="+mn-ea"/>
          <a:cs typeface="+mn-cs"/>
        </a:defRPr>
      </a:lvl3pPr>
      <a:lvl4pPr marL="3129223" algn="l" defTabSz="2086149" rtl="0" eaLnBrk="1" latinLnBrk="0" hangingPunct="1">
        <a:defRPr sz="4100" kern="1200">
          <a:solidFill>
            <a:schemeClr val="tx1"/>
          </a:solidFill>
          <a:latin typeface="+mn-lt"/>
          <a:ea typeface="+mn-ea"/>
          <a:cs typeface="+mn-cs"/>
        </a:defRPr>
      </a:lvl4pPr>
      <a:lvl5pPr marL="4172297" algn="l" defTabSz="2086149" rtl="0" eaLnBrk="1" latinLnBrk="0" hangingPunct="1">
        <a:defRPr sz="4100" kern="1200">
          <a:solidFill>
            <a:schemeClr val="tx1"/>
          </a:solidFill>
          <a:latin typeface="+mn-lt"/>
          <a:ea typeface="+mn-ea"/>
          <a:cs typeface="+mn-cs"/>
        </a:defRPr>
      </a:lvl5pPr>
      <a:lvl6pPr marL="5215372" algn="l" defTabSz="2086149" rtl="0" eaLnBrk="1" latinLnBrk="0" hangingPunct="1">
        <a:defRPr sz="4100" kern="1200">
          <a:solidFill>
            <a:schemeClr val="tx1"/>
          </a:solidFill>
          <a:latin typeface="+mn-lt"/>
          <a:ea typeface="+mn-ea"/>
          <a:cs typeface="+mn-cs"/>
        </a:defRPr>
      </a:lvl6pPr>
      <a:lvl7pPr marL="6258446" algn="l" defTabSz="2086149" rtl="0" eaLnBrk="1" latinLnBrk="0" hangingPunct="1">
        <a:defRPr sz="4100" kern="1200">
          <a:solidFill>
            <a:schemeClr val="tx1"/>
          </a:solidFill>
          <a:latin typeface="+mn-lt"/>
          <a:ea typeface="+mn-ea"/>
          <a:cs typeface="+mn-cs"/>
        </a:defRPr>
      </a:lvl7pPr>
      <a:lvl8pPr marL="7301521" algn="l" defTabSz="2086149" rtl="0" eaLnBrk="1" latinLnBrk="0" hangingPunct="1">
        <a:defRPr sz="4100" kern="1200">
          <a:solidFill>
            <a:schemeClr val="tx1"/>
          </a:solidFill>
          <a:latin typeface="+mn-lt"/>
          <a:ea typeface="+mn-ea"/>
          <a:cs typeface="+mn-cs"/>
        </a:defRPr>
      </a:lvl8pPr>
      <a:lvl9pPr marL="8344595" algn="l" defTabSz="2086149"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10852" y="2953916"/>
            <a:ext cx="2427745" cy="78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2516105" y="-60493"/>
            <a:ext cx="15157684" cy="3115301"/>
          </a:xfrm>
        </p:spPr>
        <p:txBody>
          <a:bodyPr>
            <a:normAutofit fontScale="90000"/>
          </a:bodyPr>
          <a:lstStyle/>
          <a:p>
            <a:r>
              <a:rPr lang="en-NZ" sz="5100" dirty="0"/>
              <a:t>The Cost of the Game?</a:t>
            </a:r>
            <a:br>
              <a:rPr lang="en-NZ" sz="5100" dirty="0"/>
            </a:br>
            <a:r>
              <a:rPr lang="en-NZ" sz="5100" dirty="0"/>
              <a:t>The Cost of a Game</a:t>
            </a:r>
            <a:r>
              <a:rPr lang="en-NZ" sz="4600" dirty="0"/>
              <a:t/>
            </a:r>
            <a:br>
              <a:rPr lang="en-NZ" sz="4600" dirty="0"/>
            </a:br>
            <a:r>
              <a:rPr lang="en-NZ" sz="2300" dirty="0"/>
              <a:t>Andrew Milne</a:t>
            </a:r>
            <a:br>
              <a:rPr lang="en-NZ" sz="2300" dirty="0"/>
            </a:br>
            <a:r>
              <a:rPr lang="en-NZ" sz="2300" dirty="0"/>
              <a:t>Dr Carolyn Cordery – School of Accounting and Commercial Law</a:t>
            </a:r>
            <a:br>
              <a:rPr lang="en-NZ" sz="2300" dirty="0"/>
            </a:br>
            <a:r>
              <a:rPr lang="en-NZ" sz="2300" dirty="0"/>
              <a:t>                     Professor John Davies – School of Management</a:t>
            </a:r>
            <a:br>
              <a:rPr lang="en-NZ" sz="2300" dirty="0"/>
            </a:br>
            <a:r>
              <a:rPr lang="en-NZ" sz="2300" dirty="0"/>
              <a:t>Victoria Business School </a:t>
            </a:r>
            <a:br>
              <a:rPr lang="en-NZ" sz="2300" dirty="0"/>
            </a:br>
            <a:r>
              <a:rPr lang="en-NZ" sz="2300" dirty="0"/>
              <a:t>Email: milneandr1@myvuw.ac.nz</a:t>
            </a:r>
          </a:p>
        </p:txBody>
      </p:sp>
      <p:sp>
        <p:nvSpPr>
          <p:cNvPr id="4" name="Flowchart: Process 3"/>
          <p:cNvSpPr/>
          <p:nvPr/>
        </p:nvSpPr>
        <p:spPr>
          <a:xfrm>
            <a:off x="219471" y="195552"/>
            <a:ext cx="6025908" cy="900922"/>
          </a:xfrm>
          <a:prstGeom prst="flowChartProcess">
            <a:avLst/>
          </a:prstGeom>
          <a:solidFill>
            <a:srgbClr val="9DD367"/>
          </a:solidFill>
          <a:ln w="19050">
            <a:solidFill>
              <a:schemeClr val="accent3">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lIns="208615" tIns="104307" rIns="208615" bIns="104307" rtlCol="0" anchor="ctr"/>
          <a:lstStyle/>
          <a:p>
            <a:r>
              <a:rPr lang="en-NZ" sz="1100" b="1" dirty="0">
                <a:solidFill>
                  <a:schemeClr val="tx1"/>
                </a:solidFill>
              </a:rPr>
              <a:t>Introduction:</a:t>
            </a:r>
          </a:p>
          <a:p>
            <a:pPr algn="just"/>
            <a:r>
              <a:rPr lang="en-US" sz="1100" dirty="0">
                <a:solidFill>
                  <a:schemeClr val="tx1"/>
                </a:solidFill>
              </a:rPr>
              <a:t>This study focused on amateur rugby in the Wellington Rugby Football Union (WRFU). The research examines the financial performance of rugby clubs in the union with a particular focus on the nature of spending at individual club level and the factors which drive that expenditure. </a:t>
            </a:r>
            <a:endParaRPr lang="en-NZ" sz="1100" dirty="0">
              <a:solidFill>
                <a:schemeClr val="tx1"/>
              </a:solidFill>
            </a:endParaRPr>
          </a:p>
        </p:txBody>
      </p:sp>
      <p:sp>
        <p:nvSpPr>
          <p:cNvPr id="5" name="Flowchart: Process 4"/>
          <p:cNvSpPr/>
          <p:nvPr/>
        </p:nvSpPr>
        <p:spPr>
          <a:xfrm>
            <a:off x="219471" y="1209891"/>
            <a:ext cx="6025908" cy="1094887"/>
          </a:xfrm>
          <a:prstGeom prst="flowChartProcess">
            <a:avLst/>
          </a:prstGeom>
          <a:solidFill>
            <a:srgbClr val="9DD367"/>
          </a:solidFill>
          <a:ln w="19050">
            <a:solidFill>
              <a:schemeClr val="accent3">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lIns="208615" tIns="104307" rIns="208615" bIns="104307" rtlCol="0" anchor="ctr"/>
          <a:lstStyle/>
          <a:p>
            <a:r>
              <a:rPr lang="en-NZ" sz="1100" b="1" dirty="0">
                <a:solidFill>
                  <a:schemeClr val="tx1"/>
                </a:solidFill>
              </a:rPr>
              <a:t>Objectives:</a:t>
            </a:r>
          </a:p>
          <a:p>
            <a:pPr algn="just"/>
            <a:r>
              <a:rPr lang="en-US" sz="1100" dirty="0">
                <a:solidFill>
                  <a:schemeClr val="tx1"/>
                </a:solidFill>
              </a:rPr>
              <a:t>The key objective of the project was to establish the nature and pattern of expenditure occurring at club level over a five year period. Expenditure was categorised according to whether it was p</a:t>
            </a:r>
            <a:r>
              <a:rPr lang="en-US" sz="1100" i="1" dirty="0">
                <a:solidFill>
                  <a:schemeClr val="tx1"/>
                </a:solidFill>
              </a:rPr>
              <a:t>laying</a:t>
            </a:r>
            <a:r>
              <a:rPr lang="en-US" sz="1100" dirty="0">
                <a:solidFill>
                  <a:schemeClr val="tx1"/>
                </a:solidFill>
              </a:rPr>
              <a:t> or </a:t>
            </a:r>
            <a:r>
              <a:rPr lang="en-US" sz="1100" i="1" dirty="0">
                <a:solidFill>
                  <a:schemeClr val="tx1"/>
                </a:solidFill>
              </a:rPr>
              <a:t>non-playing related</a:t>
            </a:r>
            <a:r>
              <a:rPr lang="en-US" sz="1100" dirty="0">
                <a:solidFill>
                  <a:schemeClr val="tx1"/>
                </a:solidFill>
              </a:rPr>
              <a:t>, and then classified according to whether it was f</a:t>
            </a:r>
            <a:r>
              <a:rPr lang="en-US" sz="1100" i="1" dirty="0">
                <a:solidFill>
                  <a:schemeClr val="tx1"/>
                </a:solidFill>
              </a:rPr>
              <a:t>ixed/variable</a:t>
            </a:r>
            <a:r>
              <a:rPr lang="en-US" sz="1100" dirty="0">
                <a:solidFill>
                  <a:schemeClr val="tx1"/>
                </a:solidFill>
              </a:rPr>
              <a:t> and </a:t>
            </a:r>
            <a:r>
              <a:rPr lang="en-US" sz="1100" i="1" dirty="0">
                <a:solidFill>
                  <a:schemeClr val="tx1"/>
                </a:solidFill>
              </a:rPr>
              <a:t>discretionary/non-discretionary</a:t>
            </a:r>
            <a:r>
              <a:rPr lang="en-US" sz="1100" dirty="0">
                <a:solidFill>
                  <a:schemeClr val="tx1"/>
                </a:solidFill>
              </a:rPr>
              <a:t> in nature. </a:t>
            </a:r>
            <a:endParaRPr lang="en-NZ" sz="1100" dirty="0">
              <a:solidFill>
                <a:schemeClr val="tx1"/>
              </a:solidFill>
            </a:endParaRPr>
          </a:p>
        </p:txBody>
      </p:sp>
      <p:sp>
        <p:nvSpPr>
          <p:cNvPr id="7" name="Flowchart: Process 6"/>
          <p:cNvSpPr/>
          <p:nvPr/>
        </p:nvSpPr>
        <p:spPr>
          <a:xfrm>
            <a:off x="219471" y="2456035"/>
            <a:ext cx="6025908" cy="1197545"/>
          </a:xfrm>
          <a:prstGeom prst="flowChartProcess">
            <a:avLst/>
          </a:prstGeom>
          <a:solidFill>
            <a:srgbClr val="9DD367"/>
          </a:solidFill>
          <a:ln w="19050">
            <a:solidFill>
              <a:schemeClr val="accent3">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lIns="208615" tIns="104307" rIns="208615" bIns="104307" rtlCol="0" anchor="ctr"/>
          <a:lstStyle/>
          <a:p>
            <a:r>
              <a:rPr lang="en-NZ" sz="1100" b="1" dirty="0">
                <a:solidFill>
                  <a:schemeClr val="tx1"/>
                </a:solidFill>
              </a:rPr>
              <a:t>Methodology:</a:t>
            </a:r>
          </a:p>
          <a:p>
            <a:pPr algn="just"/>
            <a:r>
              <a:rPr lang="en-US" sz="1100" dirty="0">
                <a:solidFill>
                  <a:schemeClr val="tx1"/>
                </a:solidFill>
              </a:rPr>
              <a:t>The annual reports of all WRFU clubs were analysed for the five years 2008-2012, enabling revenue and expenditure trends to be identified, as well as the composition of assets and liabilities at each club. In addition to this, semi-structured interviews with a purposive sample of clubs, and one focus group were conducted to gain a deeper understanding of the types of costs faced by various clubs.  </a:t>
            </a:r>
            <a:endParaRPr lang="en-NZ" sz="1100" u="sng" dirty="0">
              <a:solidFill>
                <a:schemeClr val="tx1"/>
              </a:solidFill>
            </a:endParaRPr>
          </a:p>
        </p:txBody>
      </p:sp>
      <p:sp>
        <p:nvSpPr>
          <p:cNvPr id="9" name="Flowchart: Process 8"/>
          <p:cNvSpPr/>
          <p:nvPr/>
        </p:nvSpPr>
        <p:spPr>
          <a:xfrm>
            <a:off x="211928" y="13120765"/>
            <a:ext cx="6004855" cy="1831084"/>
          </a:xfrm>
          <a:prstGeom prst="flowChartProcess">
            <a:avLst/>
          </a:prstGeom>
          <a:solidFill>
            <a:srgbClr val="9DD367"/>
          </a:solidFill>
          <a:ln w="19050">
            <a:solidFill>
              <a:schemeClr val="accent3">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lIns="208615" tIns="104307" rIns="208615" bIns="104307" rtlCol="0" anchor="ctr"/>
          <a:lstStyle/>
          <a:p>
            <a:r>
              <a:rPr lang="en-NZ" sz="1100" b="1" dirty="0">
                <a:solidFill>
                  <a:schemeClr val="tx1"/>
                </a:solidFill>
              </a:rPr>
              <a:t>Expenditure Guide:</a:t>
            </a:r>
          </a:p>
          <a:p>
            <a:pPr marL="171450" indent="-171450" algn="just">
              <a:buFont typeface="Arial" pitchFamily="34" charset="0"/>
              <a:buChar char="•"/>
            </a:pPr>
            <a:r>
              <a:rPr lang="en-US" sz="1100" dirty="0" smtClean="0">
                <a:solidFill>
                  <a:schemeClr val="tx1"/>
                </a:solidFill>
              </a:rPr>
              <a:t> </a:t>
            </a:r>
            <a:r>
              <a:rPr lang="en-US" sz="1100" dirty="0">
                <a:solidFill>
                  <a:schemeClr val="tx1"/>
                </a:solidFill>
              </a:rPr>
              <a:t>F</a:t>
            </a:r>
            <a:r>
              <a:rPr lang="en-US" sz="1100" i="1" dirty="0">
                <a:solidFill>
                  <a:schemeClr val="tx1"/>
                </a:solidFill>
              </a:rPr>
              <a:t>ixed costs</a:t>
            </a:r>
            <a:r>
              <a:rPr lang="en-US" sz="1100" dirty="0">
                <a:solidFill>
                  <a:schemeClr val="tx1"/>
                </a:solidFill>
              </a:rPr>
              <a:t> are costs that do not change with a change in the level of activity within an organisation. </a:t>
            </a:r>
          </a:p>
          <a:p>
            <a:pPr marL="171450" indent="-171450" algn="just">
              <a:buFont typeface="Arial" pitchFamily="34" charset="0"/>
              <a:buChar char="•"/>
            </a:pPr>
            <a:r>
              <a:rPr lang="en-US" sz="1100" i="1" dirty="0" smtClean="0">
                <a:solidFill>
                  <a:schemeClr val="tx1"/>
                </a:solidFill>
              </a:rPr>
              <a:t>Variable </a:t>
            </a:r>
            <a:r>
              <a:rPr lang="en-US" sz="1100" i="1" dirty="0">
                <a:solidFill>
                  <a:schemeClr val="tx1"/>
                </a:solidFill>
              </a:rPr>
              <a:t>costs</a:t>
            </a:r>
            <a:r>
              <a:rPr lang="en-US" sz="1100" dirty="0">
                <a:solidFill>
                  <a:schemeClr val="tx1"/>
                </a:solidFill>
              </a:rPr>
              <a:t> are costs that vary in direct proportion to changes in the given level of activity.</a:t>
            </a:r>
          </a:p>
          <a:p>
            <a:pPr algn="just"/>
            <a:r>
              <a:rPr lang="en-US" sz="1100" i="1" dirty="0">
                <a:solidFill>
                  <a:schemeClr val="tx1"/>
                </a:solidFill>
              </a:rPr>
              <a:t>Discretionary</a:t>
            </a:r>
            <a:r>
              <a:rPr lang="en-US" sz="1100" dirty="0">
                <a:solidFill>
                  <a:schemeClr val="tx1"/>
                </a:solidFill>
              </a:rPr>
              <a:t> and </a:t>
            </a:r>
            <a:r>
              <a:rPr lang="en-US" sz="1100" i="1" dirty="0">
                <a:solidFill>
                  <a:schemeClr val="tx1"/>
                </a:solidFill>
              </a:rPr>
              <a:t>non-discretionary</a:t>
            </a:r>
            <a:r>
              <a:rPr lang="en-US" sz="1100" dirty="0">
                <a:solidFill>
                  <a:schemeClr val="tx1"/>
                </a:solidFill>
              </a:rPr>
              <a:t> expenditure can be distinguished on a “need vs. would like to have” basis. </a:t>
            </a:r>
          </a:p>
          <a:p>
            <a:pPr marL="171450" indent="-171450" algn="just">
              <a:buFont typeface="Arial" pitchFamily="34" charset="0"/>
              <a:buChar char="•"/>
            </a:pPr>
            <a:r>
              <a:rPr lang="en-US" sz="1100" dirty="0" smtClean="0">
                <a:solidFill>
                  <a:schemeClr val="tx1"/>
                </a:solidFill>
              </a:rPr>
              <a:t>A </a:t>
            </a:r>
            <a:r>
              <a:rPr lang="en-US" sz="1100" i="1" dirty="0">
                <a:solidFill>
                  <a:schemeClr val="tx1"/>
                </a:solidFill>
              </a:rPr>
              <a:t>discretionary</a:t>
            </a:r>
            <a:r>
              <a:rPr lang="en-US" sz="1100" dirty="0">
                <a:solidFill>
                  <a:schemeClr val="tx1"/>
                </a:solidFill>
              </a:rPr>
              <a:t> expense item can be described as something which an organisation would like to spend money on but not essential for its operations.</a:t>
            </a:r>
          </a:p>
          <a:p>
            <a:pPr marL="171450" indent="-171450" algn="just">
              <a:buFont typeface="Arial" pitchFamily="34" charset="0"/>
              <a:buChar char="•"/>
            </a:pPr>
            <a:r>
              <a:rPr lang="en-US" sz="1100" dirty="0" smtClean="0">
                <a:solidFill>
                  <a:schemeClr val="tx1"/>
                </a:solidFill>
              </a:rPr>
              <a:t>A </a:t>
            </a:r>
            <a:r>
              <a:rPr lang="en-US" sz="1100" i="1" dirty="0">
                <a:solidFill>
                  <a:schemeClr val="tx1"/>
                </a:solidFill>
              </a:rPr>
              <a:t>non-discretionary </a:t>
            </a:r>
            <a:r>
              <a:rPr lang="en-US" sz="1100" dirty="0">
                <a:solidFill>
                  <a:schemeClr val="tx1"/>
                </a:solidFill>
              </a:rPr>
              <a:t>expense is an item which is non-negotiable and cannot be cut from an organisation’s budget.</a:t>
            </a:r>
            <a:endParaRPr lang="en-NZ" sz="1100" dirty="0">
              <a:solidFill>
                <a:schemeClr val="tx1"/>
              </a:solidFill>
            </a:endParaRPr>
          </a:p>
        </p:txBody>
      </p:sp>
      <p:sp>
        <p:nvSpPr>
          <p:cNvPr id="19" name="TextBox 18"/>
          <p:cNvSpPr txBox="1"/>
          <p:nvPr/>
        </p:nvSpPr>
        <p:spPr>
          <a:xfrm>
            <a:off x="6382490" y="5519751"/>
            <a:ext cx="7679284" cy="882278"/>
          </a:xfrm>
          <a:prstGeom prst="rect">
            <a:avLst/>
          </a:prstGeom>
          <a:solidFill>
            <a:srgbClr val="9DD367"/>
          </a:solidFill>
          <a:ln w="19050">
            <a:solidFill>
              <a:schemeClr val="accent3">
                <a:lumMod val="75000"/>
              </a:schemeClr>
            </a:solidFill>
          </a:ln>
        </p:spPr>
        <p:txBody>
          <a:bodyPr wrap="square" lIns="208615" tIns="104307" rIns="208615" bIns="104307" rtlCol="0">
            <a:spAutoFit/>
          </a:bodyPr>
          <a:lstStyle/>
          <a:p>
            <a:r>
              <a:rPr lang="en-NZ" sz="1100" b="1" dirty="0"/>
              <a:t>Developed Expenditure Categorisation Framework</a:t>
            </a:r>
            <a:r>
              <a:rPr lang="en-NZ" sz="1100" dirty="0"/>
              <a:t>: </a:t>
            </a:r>
          </a:p>
          <a:p>
            <a:pPr algn="just"/>
            <a:r>
              <a:rPr lang="en-NZ" sz="1100" dirty="0"/>
              <a:t>The expanded framework is a 4x4 matrix in which expenditure is also assessed as either </a:t>
            </a:r>
            <a:r>
              <a:rPr lang="en-NZ" sz="1100" i="1" dirty="0"/>
              <a:t>Non-playing </a:t>
            </a:r>
            <a:r>
              <a:rPr lang="en-NZ" sz="1100" dirty="0"/>
              <a:t>related or </a:t>
            </a:r>
            <a:r>
              <a:rPr lang="en-NZ" sz="1100" i="1" dirty="0"/>
              <a:t>Playing</a:t>
            </a:r>
            <a:r>
              <a:rPr lang="en-NZ" sz="1100" dirty="0"/>
              <a:t> related. </a:t>
            </a:r>
            <a:r>
              <a:rPr lang="en-NZ" sz="1100" i="1" dirty="0"/>
              <a:t>Non-playing </a:t>
            </a:r>
            <a:r>
              <a:rPr lang="en-NZ" sz="1100" dirty="0"/>
              <a:t>costs are then split between </a:t>
            </a:r>
            <a:r>
              <a:rPr lang="en-NZ" sz="1100" i="1" dirty="0"/>
              <a:t>Clubrooms and Facilities </a:t>
            </a:r>
            <a:r>
              <a:rPr lang="en-NZ" sz="1100" dirty="0"/>
              <a:t>and </a:t>
            </a:r>
            <a:r>
              <a:rPr lang="en-NZ" sz="1100" i="1" dirty="0"/>
              <a:t>Member/Admin/Social </a:t>
            </a:r>
            <a:r>
              <a:rPr lang="en-NZ" sz="1100" dirty="0"/>
              <a:t>costs. </a:t>
            </a:r>
            <a:r>
              <a:rPr lang="en-NZ" sz="1100" i="1" dirty="0"/>
              <a:t>Playing costs </a:t>
            </a:r>
            <a:r>
              <a:rPr lang="en-NZ" sz="1100" dirty="0"/>
              <a:t>are split between </a:t>
            </a:r>
            <a:r>
              <a:rPr lang="en-NZ" sz="1100" i="1" dirty="0"/>
              <a:t>Match Related </a:t>
            </a:r>
            <a:r>
              <a:rPr lang="en-NZ" sz="1100" dirty="0"/>
              <a:t>costs and </a:t>
            </a:r>
            <a:r>
              <a:rPr lang="en-NZ" sz="1100" i="1" dirty="0"/>
              <a:t>Development</a:t>
            </a:r>
            <a:r>
              <a:rPr lang="en-NZ" sz="1100" dirty="0"/>
              <a:t> costs.   </a:t>
            </a:r>
          </a:p>
        </p:txBody>
      </p:sp>
      <p:graphicFrame>
        <p:nvGraphicFramePr>
          <p:cNvPr id="20" name="Table 19"/>
          <p:cNvGraphicFramePr>
            <a:graphicFrameLocks noGrp="1"/>
          </p:cNvGraphicFramePr>
          <p:nvPr>
            <p:extLst>
              <p:ext uri="{D42A27DB-BD31-4B8C-83A1-F6EECF244321}">
                <p14:modId xmlns:p14="http://schemas.microsoft.com/office/powerpoint/2010/main" val="1791953177"/>
              </p:ext>
            </p:extLst>
          </p:nvPr>
        </p:nvGraphicFramePr>
        <p:xfrm>
          <a:off x="6382490" y="6536607"/>
          <a:ext cx="7679284" cy="744561"/>
        </p:xfrm>
        <a:graphic>
          <a:graphicData uri="http://schemas.openxmlformats.org/drawingml/2006/table">
            <a:tbl>
              <a:tblPr firstRow="1" firstCol="1" bandRow="1">
                <a:tableStyleId>{5C22544A-7EE6-4342-B048-85BDC9FD1C3A}</a:tableStyleId>
              </a:tblPr>
              <a:tblGrid>
                <a:gridCol w="2039182"/>
                <a:gridCol w="2134420"/>
                <a:gridCol w="1791789"/>
                <a:gridCol w="1713893"/>
              </a:tblGrid>
              <a:tr h="166261">
                <a:tc gridSpan="2">
                  <a:txBody>
                    <a:bodyPr/>
                    <a:lstStyle/>
                    <a:p>
                      <a:pPr algn="ctr">
                        <a:lnSpc>
                          <a:spcPct val="115000"/>
                        </a:lnSpc>
                        <a:spcAft>
                          <a:spcPts val="1000"/>
                        </a:spcAft>
                      </a:pPr>
                      <a:r>
                        <a:rPr lang="en-NZ" sz="900" dirty="0">
                          <a:solidFill>
                            <a:schemeClr val="tx1"/>
                          </a:solidFill>
                          <a:effectLst/>
                        </a:rPr>
                        <a:t>Non-Playing</a:t>
                      </a:r>
                      <a:endParaRPr lang="en-NZ" sz="900" dirty="0">
                        <a:solidFill>
                          <a:schemeClr val="tx1"/>
                        </a:solidFill>
                        <a:effectLst/>
                        <a:latin typeface="Calibri"/>
                        <a:ea typeface="Calibri"/>
                        <a:cs typeface="Times New Roman"/>
                      </a:endParaRPr>
                    </a:p>
                  </a:txBody>
                  <a:tcPr marL="160401" marR="160401" marT="0" marB="0">
                    <a:solidFill>
                      <a:schemeClr val="bg1">
                        <a:lumMod val="85000"/>
                      </a:schemeClr>
                    </a:solidFill>
                  </a:tcPr>
                </a:tc>
                <a:tc hMerge="1">
                  <a:txBody>
                    <a:bodyPr/>
                    <a:lstStyle/>
                    <a:p>
                      <a:endParaRPr lang="en-NZ"/>
                    </a:p>
                  </a:txBody>
                  <a:tcPr/>
                </a:tc>
                <a:tc gridSpan="2">
                  <a:txBody>
                    <a:bodyPr/>
                    <a:lstStyle/>
                    <a:p>
                      <a:pPr algn="ctr">
                        <a:lnSpc>
                          <a:spcPct val="115000"/>
                        </a:lnSpc>
                        <a:spcAft>
                          <a:spcPts val="1000"/>
                        </a:spcAft>
                      </a:pPr>
                      <a:r>
                        <a:rPr lang="en-NZ" sz="900" dirty="0">
                          <a:solidFill>
                            <a:schemeClr val="tx1"/>
                          </a:solidFill>
                          <a:effectLst/>
                        </a:rPr>
                        <a:t>Playing</a:t>
                      </a:r>
                      <a:endParaRPr lang="en-NZ" sz="900" dirty="0">
                        <a:solidFill>
                          <a:schemeClr val="tx1"/>
                        </a:solidFill>
                        <a:effectLst/>
                        <a:latin typeface="Calibri"/>
                        <a:ea typeface="Calibri"/>
                        <a:cs typeface="Times New Roman"/>
                      </a:endParaRPr>
                    </a:p>
                  </a:txBody>
                  <a:tcPr marL="160401" marR="160401" marT="0" marB="0">
                    <a:solidFill>
                      <a:schemeClr val="bg1">
                        <a:lumMod val="85000"/>
                      </a:schemeClr>
                    </a:solidFill>
                  </a:tcPr>
                </a:tc>
                <a:tc hMerge="1">
                  <a:txBody>
                    <a:bodyPr/>
                    <a:lstStyle/>
                    <a:p>
                      <a:endParaRPr lang="en-NZ"/>
                    </a:p>
                  </a:txBody>
                  <a:tcPr/>
                </a:tc>
              </a:tr>
              <a:tr h="578300">
                <a:tc>
                  <a:txBody>
                    <a:bodyPr/>
                    <a:lstStyle/>
                    <a:p>
                      <a:pPr algn="ctr">
                        <a:lnSpc>
                          <a:spcPct val="100000"/>
                        </a:lnSpc>
                        <a:spcAft>
                          <a:spcPts val="0"/>
                        </a:spcAft>
                      </a:pPr>
                      <a:endParaRPr lang="en-NZ" sz="900" b="0" dirty="0" smtClean="0">
                        <a:solidFill>
                          <a:schemeClr val="tx1"/>
                        </a:solidFill>
                        <a:effectLst/>
                      </a:endParaRPr>
                    </a:p>
                    <a:p>
                      <a:pPr algn="ctr">
                        <a:lnSpc>
                          <a:spcPct val="100000"/>
                        </a:lnSpc>
                        <a:spcAft>
                          <a:spcPts val="0"/>
                        </a:spcAft>
                      </a:pPr>
                      <a:r>
                        <a:rPr lang="en-NZ" sz="900" b="0" dirty="0" smtClean="0">
                          <a:solidFill>
                            <a:schemeClr val="tx1"/>
                          </a:solidFill>
                          <a:effectLst/>
                        </a:rPr>
                        <a:t>1</a:t>
                      </a:r>
                      <a:r>
                        <a:rPr lang="en-NZ" sz="900" b="0" dirty="0">
                          <a:solidFill>
                            <a:schemeClr val="tx1"/>
                          </a:solidFill>
                          <a:effectLst/>
                        </a:rPr>
                        <a:t>. Clubrooms and facilities.</a:t>
                      </a:r>
                    </a:p>
                    <a:p>
                      <a:pPr algn="ctr">
                        <a:lnSpc>
                          <a:spcPct val="100000"/>
                        </a:lnSpc>
                        <a:spcAft>
                          <a:spcPts val="0"/>
                        </a:spcAft>
                      </a:pPr>
                      <a:r>
                        <a:rPr lang="en-NZ" sz="900" b="0" dirty="0">
                          <a:solidFill>
                            <a:schemeClr val="tx1"/>
                          </a:solidFill>
                          <a:effectLst/>
                        </a:rPr>
                        <a:t>NC</a:t>
                      </a:r>
                      <a:endParaRPr lang="en-NZ" sz="900" b="0" dirty="0">
                        <a:solidFill>
                          <a:schemeClr val="tx1"/>
                        </a:solidFill>
                        <a:effectLst/>
                        <a:latin typeface="Calibri"/>
                        <a:ea typeface="Calibri"/>
                        <a:cs typeface="Times New Roman"/>
                      </a:endParaRPr>
                    </a:p>
                  </a:txBody>
                  <a:tcPr marL="160401" marR="160401" marT="0" marB="0">
                    <a:solidFill>
                      <a:srgbClr val="C2F781"/>
                    </a:solidFill>
                  </a:tcPr>
                </a:tc>
                <a:tc>
                  <a:txBody>
                    <a:bodyPr/>
                    <a:lstStyle/>
                    <a:p>
                      <a:pPr algn="ctr">
                        <a:lnSpc>
                          <a:spcPct val="100000"/>
                        </a:lnSpc>
                        <a:spcAft>
                          <a:spcPts val="0"/>
                        </a:spcAft>
                      </a:pPr>
                      <a:endParaRPr lang="en-NZ" sz="900" dirty="0" smtClean="0">
                        <a:solidFill>
                          <a:schemeClr val="tx1"/>
                        </a:solidFill>
                        <a:effectLst/>
                      </a:endParaRPr>
                    </a:p>
                    <a:p>
                      <a:pPr algn="ctr">
                        <a:lnSpc>
                          <a:spcPct val="100000"/>
                        </a:lnSpc>
                        <a:spcAft>
                          <a:spcPts val="0"/>
                        </a:spcAft>
                      </a:pPr>
                      <a:r>
                        <a:rPr lang="en-NZ" sz="900" dirty="0" smtClean="0">
                          <a:solidFill>
                            <a:schemeClr val="tx1"/>
                          </a:solidFill>
                          <a:effectLst/>
                        </a:rPr>
                        <a:t>2</a:t>
                      </a:r>
                      <a:r>
                        <a:rPr lang="en-NZ" sz="900" dirty="0">
                          <a:solidFill>
                            <a:schemeClr val="tx1"/>
                          </a:solidFill>
                          <a:effectLst/>
                        </a:rPr>
                        <a:t>. Member/Admin/Social. </a:t>
                      </a:r>
                      <a:endParaRPr lang="en-NZ" sz="900" dirty="0" smtClean="0">
                        <a:solidFill>
                          <a:schemeClr val="tx1"/>
                        </a:solidFill>
                        <a:effectLst/>
                      </a:endParaRPr>
                    </a:p>
                    <a:p>
                      <a:pPr algn="ctr">
                        <a:lnSpc>
                          <a:spcPct val="100000"/>
                        </a:lnSpc>
                        <a:spcAft>
                          <a:spcPts val="0"/>
                        </a:spcAft>
                      </a:pPr>
                      <a:r>
                        <a:rPr lang="en-NZ" sz="900" dirty="0" smtClean="0">
                          <a:solidFill>
                            <a:schemeClr val="tx1"/>
                          </a:solidFill>
                          <a:effectLst/>
                        </a:rPr>
                        <a:t>NM</a:t>
                      </a:r>
                      <a:endParaRPr lang="en-NZ" sz="900" dirty="0">
                        <a:solidFill>
                          <a:schemeClr val="tx1"/>
                        </a:solidFill>
                        <a:effectLst/>
                        <a:latin typeface="Calibri"/>
                        <a:ea typeface="Calibri"/>
                        <a:cs typeface="Times New Roman"/>
                      </a:endParaRPr>
                    </a:p>
                  </a:txBody>
                  <a:tcPr marL="160401" marR="160401" marT="0" marB="0">
                    <a:solidFill>
                      <a:srgbClr val="D8C1F7"/>
                    </a:solidFill>
                  </a:tcPr>
                </a:tc>
                <a:tc>
                  <a:txBody>
                    <a:bodyPr/>
                    <a:lstStyle/>
                    <a:p>
                      <a:pPr algn="ctr">
                        <a:lnSpc>
                          <a:spcPct val="100000"/>
                        </a:lnSpc>
                        <a:spcAft>
                          <a:spcPts val="0"/>
                        </a:spcAft>
                      </a:pPr>
                      <a:endParaRPr lang="en-NZ" sz="900" dirty="0" smtClean="0">
                        <a:solidFill>
                          <a:schemeClr val="tx1"/>
                        </a:solidFill>
                        <a:effectLst/>
                      </a:endParaRPr>
                    </a:p>
                    <a:p>
                      <a:pPr algn="ctr">
                        <a:lnSpc>
                          <a:spcPct val="100000"/>
                        </a:lnSpc>
                        <a:spcAft>
                          <a:spcPts val="0"/>
                        </a:spcAft>
                      </a:pPr>
                      <a:r>
                        <a:rPr lang="en-NZ" sz="900" dirty="0" smtClean="0">
                          <a:solidFill>
                            <a:schemeClr val="tx1"/>
                          </a:solidFill>
                          <a:effectLst/>
                        </a:rPr>
                        <a:t>3</a:t>
                      </a:r>
                      <a:r>
                        <a:rPr lang="en-NZ" sz="900" dirty="0">
                          <a:solidFill>
                            <a:schemeClr val="tx1"/>
                          </a:solidFill>
                          <a:effectLst/>
                        </a:rPr>
                        <a:t>. Match Related. </a:t>
                      </a:r>
                    </a:p>
                    <a:p>
                      <a:pPr algn="ctr">
                        <a:lnSpc>
                          <a:spcPct val="100000"/>
                        </a:lnSpc>
                        <a:spcAft>
                          <a:spcPts val="0"/>
                        </a:spcAft>
                      </a:pPr>
                      <a:r>
                        <a:rPr lang="en-NZ" sz="900" dirty="0">
                          <a:solidFill>
                            <a:schemeClr val="tx1"/>
                          </a:solidFill>
                          <a:effectLst/>
                        </a:rPr>
                        <a:t>PM</a:t>
                      </a:r>
                      <a:endParaRPr lang="en-NZ" sz="900" dirty="0">
                        <a:solidFill>
                          <a:schemeClr val="tx1"/>
                        </a:solidFill>
                        <a:effectLst/>
                        <a:latin typeface="Calibri"/>
                        <a:ea typeface="Calibri"/>
                        <a:cs typeface="Times New Roman"/>
                      </a:endParaRPr>
                    </a:p>
                  </a:txBody>
                  <a:tcPr marL="160401" marR="160401" marT="0" marB="0">
                    <a:solidFill>
                      <a:schemeClr val="tx2">
                        <a:lumMod val="40000"/>
                        <a:lumOff val="60000"/>
                      </a:schemeClr>
                    </a:solidFill>
                  </a:tcPr>
                </a:tc>
                <a:tc>
                  <a:txBody>
                    <a:bodyPr/>
                    <a:lstStyle/>
                    <a:p>
                      <a:pPr algn="ctr">
                        <a:lnSpc>
                          <a:spcPct val="100000"/>
                        </a:lnSpc>
                        <a:spcAft>
                          <a:spcPts val="0"/>
                        </a:spcAft>
                      </a:pPr>
                      <a:endParaRPr lang="en-NZ" sz="900" dirty="0" smtClean="0">
                        <a:solidFill>
                          <a:schemeClr val="tx1"/>
                        </a:solidFill>
                        <a:effectLst/>
                      </a:endParaRPr>
                    </a:p>
                    <a:p>
                      <a:pPr algn="ctr">
                        <a:lnSpc>
                          <a:spcPct val="100000"/>
                        </a:lnSpc>
                        <a:spcAft>
                          <a:spcPts val="0"/>
                        </a:spcAft>
                      </a:pPr>
                      <a:r>
                        <a:rPr lang="en-NZ" sz="900" dirty="0" smtClean="0">
                          <a:solidFill>
                            <a:schemeClr val="tx1"/>
                          </a:solidFill>
                          <a:effectLst/>
                        </a:rPr>
                        <a:t>4</a:t>
                      </a:r>
                      <a:r>
                        <a:rPr lang="en-NZ" sz="900" dirty="0">
                          <a:solidFill>
                            <a:schemeClr val="tx1"/>
                          </a:solidFill>
                          <a:effectLst/>
                        </a:rPr>
                        <a:t>. Development Related. </a:t>
                      </a:r>
                    </a:p>
                    <a:p>
                      <a:pPr algn="ctr">
                        <a:lnSpc>
                          <a:spcPct val="100000"/>
                        </a:lnSpc>
                        <a:spcAft>
                          <a:spcPts val="0"/>
                        </a:spcAft>
                      </a:pPr>
                      <a:r>
                        <a:rPr lang="en-NZ" sz="900" dirty="0">
                          <a:solidFill>
                            <a:schemeClr val="tx1"/>
                          </a:solidFill>
                          <a:effectLst/>
                        </a:rPr>
                        <a:t>PD</a:t>
                      </a:r>
                      <a:endParaRPr lang="en-NZ" sz="900" dirty="0">
                        <a:solidFill>
                          <a:schemeClr val="tx1"/>
                        </a:solidFill>
                        <a:effectLst/>
                        <a:latin typeface="Calibri"/>
                        <a:ea typeface="Calibri"/>
                        <a:cs typeface="Times New Roman"/>
                      </a:endParaRPr>
                    </a:p>
                  </a:txBody>
                  <a:tcPr marL="160401" marR="160401" marT="0" marB="0">
                    <a:solidFill>
                      <a:srgbClr val="FD7B7E"/>
                    </a:solidFill>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385750663"/>
              </p:ext>
            </p:extLst>
          </p:nvPr>
        </p:nvGraphicFramePr>
        <p:xfrm>
          <a:off x="6406073" y="8374732"/>
          <a:ext cx="7655701" cy="6389258"/>
        </p:xfrm>
        <a:graphic>
          <a:graphicData uri="http://schemas.openxmlformats.org/drawingml/2006/table">
            <a:tbl>
              <a:tblPr firstCol="1" bandRow="1">
                <a:tableStyleId>{5C22544A-7EE6-4342-B048-85BDC9FD1C3A}</a:tableStyleId>
              </a:tblPr>
              <a:tblGrid>
                <a:gridCol w="1036734"/>
                <a:gridCol w="1376052"/>
                <a:gridCol w="1373147"/>
                <a:gridCol w="1747636"/>
                <a:gridCol w="1400338"/>
                <a:gridCol w="721794"/>
              </a:tblGrid>
              <a:tr h="158784">
                <a:tc>
                  <a:txBody>
                    <a:bodyPr/>
                    <a:lstStyle/>
                    <a:p>
                      <a:pPr algn="l"/>
                      <a:endParaRPr lang="en-NZ" sz="900" dirty="0">
                        <a:effectLst/>
                        <a:latin typeface="Calibri"/>
                        <a:cs typeface="Times New Roman"/>
                      </a:endParaRPr>
                    </a:p>
                  </a:txBody>
                  <a:tcPr marL="131212" marR="131212" marT="0" marB="0"/>
                </a:tc>
                <a:tc gridSpan="2">
                  <a:txBody>
                    <a:bodyPr/>
                    <a:lstStyle/>
                    <a:p>
                      <a:pPr algn="ctr">
                        <a:lnSpc>
                          <a:spcPct val="115000"/>
                        </a:lnSpc>
                        <a:spcBef>
                          <a:spcPts val="600"/>
                        </a:spcBef>
                        <a:spcAft>
                          <a:spcPts val="600"/>
                        </a:spcAft>
                      </a:pPr>
                      <a:r>
                        <a:rPr lang="en-NZ" sz="900" dirty="0">
                          <a:solidFill>
                            <a:schemeClr val="bg1"/>
                          </a:solidFill>
                          <a:effectLst/>
                        </a:rPr>
                        <a:t>Non-Playing Expenditure</a:t>
                      </a:r>
                      <a:endParaRPr lang="en-NZ" sz="900" dirty="0">
                        <a:solidFill>
                          <a:schemeClr val="bg1"/>
                        </a:solidFill>
                        <a:effectLst/>
                        <a:latin typeface="Calibri"/>
                        <a:ea typeface="Calibri"/>
                        <a:cs typeface="Times New Roman"/>
                      </a:endParaRPr>
                    </a:p>
                  </a:txBody>
                  <a:tcPr marL="131212" marR="131212" marT="0" marB="0">
                    <a:solidFill>
                      <a:schemeClr val="accent1"/>
                    </a:solidFill>
                  </a:tcPr>
                </a:tc>
                <a:tc hMerge="1">
                  <a:txBody>
                    <a:bodyPr/>
                    <a:lstStyle/>
                    <a:p>
                      <a:endParaRPr lang="en-NZ"/>
                    </a:p>
                  </a:txBody>
                  <a:tcPr/>
                </a:tc>
                <a:tc gridSpan="2">
                  <a:txBody>
                    <a:bodyPr/>
                    <a:lstStyle/>
                    <a:p>
                      <a:pPr algn="ctr">
                        <a:lnSpc>
                          <a:spcPct val="115000"/>
                        </a:lnSpc>
                        <a:spcBef>
                          <a:spcPts val="600"/>
                        </a:spcBef>
                        <a:spcAft>
                          <a:spcPts val="600"/>
                        </a:spcAft>
                      </a:pPr>
                      <a:r>
                        <a:rPr lang="en-NZ" sz="900" dirty="0">
                          <a:solidFill>
                            <a:schemeClr val="bg1"/>
                          </a:solidFill>
                          <a:effectLst/>
                        </a:rPr>
                        <a:t>Playing Expenditure</a:t>
                      </a:r>
                      <a:endParaRPr lang="en-NZ" sz="900" dirty="0">
                        <a:solidFill>
                          <a:schemeClr val="bg1"/>
                        </a:solidFill>
                        <a:effectLst/>
                        <a:latin typeface="Calibri"/>
                        <a:ea typeface="Calibri"/>
                        <a:cs typeface="Times New Roman"/>
                      </a:endParaRPr>
                    </a:p>
                  </a:txBody>
                  <a:tcPr marL="131212" marR="131212" marT="0" marB="0">
                    <a:solidFill>
                      <a:schemeClr val="accent1"/>
                    </a:solidFill>
                  </a:tcPr>
                </a:tc>
                <a:tc hMerge="1">
                  <a:txBody>
                    <a:bodyPr/>
                    <a:lstStyle/>
                    <a:p>
                      <a:endParaRPr lang="en-NZ"/>
                    </a:p>
                  </a:txBody>
                  <a:tcPr/>
                </a:tc>
                <a:tc>
                  <a:txBody>
                    <a:bodyPr/>
                    <a:lstStyle/>
                    <a:p>
                      <a:pPr algn="ctr">
                        <a:lnSpc>
                          <a:spcPct val="115000"/>
                        </a:lnSpc>
                        <a:spcBef>
                          <a:spcPts val="600"/>
                        </a:spcBef>
                        <a:spcAft>
                          <a:spcPts val="600"/>
                        </a:spcAft>
                      </a:pPr>
                      <a:r>
                        <a:rPr lang="en-NZ" sz="900" dirty="0">
                          <a:effectLst/>
                        </a:rPr>
                        <a:t> </a:t>
                      </a:r>
                      <a:endParaRPr lang="en-NZ" sz="900" dirty="0">
                        <a:effectLst/>
                        <a:latin typeface="Calibri"/>
                        <a:ea typeface="Calibri"/>
                        <a:cs typeface="Times New Roman"/>
                      </a:endParaRPr>
                    </a:p>
                  </a:txBody>
                  <a:tcPr marL="131212" marR="131212" marT="0" marB="0">
                    <a:solidFill>
                      <a:schemeClr val="accent1"/>
                    </a:solidFill>
                  </a:tcPr>
                </a:tc>
              </a:tr>
              <a:tr h="321554">
                <a:tc>
                  <a:txBody>
                    <a:bodyPr/>
                    <a:lstStyle/>
                    <a:p>
                      <a:pPr algn="ctr">
                        <a:lnSpc>
                          <a:spcPct val="115000"/>
                        </a:lnSpc>
                        <a:spcBef>
                          <a:spcPts val="600"/>
                        </a:spcBef>
                        <a:spcAft>
                          <a:spcPts val="600"/>
                        </a:spcAft>
                      </a:pPr>
                      <a:r>
                        <a:rPr lang="en-NZ" sz="900" dirty="0">
                          <a:effectLst/>
                        </a:rPr>
                        <a:t>Type of expenditure</a:t>
                      </a:r>
                      <a:endParaRPr lang="en-NZ" sz="900" dirty="0">
                        <a:effectLst/>
                        <a:latin typeface="Calibri"/>
                        <a:ea typeface="Calibri"/>
                        <a:cs typeface="Times New Roman"/>
                      </a:endParaRPr>
                    </a:p>
                  </a:txBody>
                  <a:tcPr marL="131212" marR="131212" marT="0" marB="0"/>
                </a:tc>
                <a:tc>
                  <a:txBody>
                    <a:bodyPr/>
                    <a:lstStyle/>
                    <a:p>
                      <a:pPr algn="ctr">
                        <a:lnSpc>
                          <a:spcPct val="100000"/>
                        </a:lnSpc>
                        <a:spcBef>
                          <a:spcPts val="300"/>
                        </a:spcBef>
                        <a:spcAft>
                          <a:spcPts val="0"/>
                        </a:spcAft>
                      </a:pPr>
                      <a:r>
                        <a:rPr lang="en-NZ" sz="900" dirty="0" smtClean="0">
                          <a:solidFill>
                            <a:schemeClr val="bg1"/>
                          </a:solidFill>
                          <a:effectLst/>
                        </a:rPr>
                        <a:t>Clubrooms </a:t>
                      </a:r>
                      <a:r>
                        <a:rPr lang="en-NZ" sz="900" dirty="0">
                          <a:solidFill>
                            <a:schemeClr val="bg1"/>
                          </a:solidFill>
                          <a:effectLst/>
                        </a:rPr>
                        <a:t>&amp; </a:t>
                      </a:r>
                      <a:r>
                        <a:rPr lang="en-NZ" sz="900" dirty="0" smtClean="0">
                          <a:solidFill>
                            <a:schemeClr val="bg1"/>
                          </a:solidFill>
                          <a:effectLst/>
                        </a:rPr>
                        <a:t>Facilities</a:t>
                      </a:r>
                      <a:r>
                        <a:rPr lang="en-NZ" sz="900" baseline="0" dirty="0" smtClean="0">
                          <a:solidFill>
                            <a:schemeClr val="bg1"/>
                          </a:solidFill>
                          <a:effectLst/>
                        </a:rPr>
                        <a:t> </a:t>
                      </a:r>
                      <a:r>
                        <a:rPr lang="en-NZ" sz="900" dirty="0" smtClean="0">
                          <a:solidFill>
                            <a:schemeClr val="bg1"/>
                          </a:solidFill>
                          <a:effectLst/>
                        </a:rPr>
                        <a:t>NC</a:t>
                      </a:r>
                      <a:endParaRPr lang="en-NZ" sz="900" dirty="0">
                        <a:solidFill>
                          <a:schemeClr val="bg1"/>
                        </a:solidFill>
                        <a:effectLst/>
                        <a:latin typeface="Calibri"/>
                        <a:ea typeface="Calibri"/>
                        <a:cs typeface="Times New Roman"/>
                      </a:endParaRPr>
                    </a:p>
                  </a:txBody>
                  <a:tcPr marL="131212" marR="131212" marT="0" marB="0">
                    <a:solidFill>
                      <a:schemeClr val="accent1"/>
                    </a:solidFill>
                  </a:tcPr>
                </a:tc>
                <a:tc>
                  <a:txBody>
                    <a:bodyPr/>
                    <a:lstStyle/>
                    <a:p>
                      <a:pPr algn="ctr">
                        <a:lnSpc>
                          <a:spcPct val="115000"/>
                        </a:lnSpc>
                        <a:spcBef>
                          <a:spcPts val="600"/>
                        </a:spcBef>
                        <a:spcAft>
                          <a:spcPts val="600"/>
                        </a:spcAft>
                      </a:pPr>
                      <a:r>
                        <a:rPr lang="en-NZ" sz="900" dirty="0" smtClean="0">
                          <a:solidFill>
                            <a:schemeClr val="bg1"/>
                          </a:solidFill>
                          <a:effectLst/>
                        </a:rPr>
                        <a:t>Member/Admin/Social </a:t>
                      </a:r>
                      <a:r>
                        <a:rPr lang="en-NZ" sz="900" baseline="0" dirty="0" smtClean="0">
                          <a:solidFill>
                            <a:schemeClr val="bg1"/>
                          </a:solidFill>
                          <a:effectLst/>
                        </a:rPr>
                        <a:t> </a:t>
                      </a:r>
                      <a:r>
                        <a:rPr lang="en-NZ" sz="900" dirty="0" smtClean="0">
                          <a:solidFill>
                            <a:schemeClr val="bg1"/>
                          </a:solidFill>
                          <a:effectLst/>
                        </a:rPr>
                        <a:t>NM</a:t>
                      </a:r>
                      <a:endParaRPr lang="en-NZ" sz="900" dirty="0">
                        <a:solidFill>
                          <a:schemeClr val="bg1"/>
                        </a:solidFill>
                        <a:effectLst/>
                        <a:latin typeface="Calibri"/>
                        <a:ea typeface="Calibri"/>
                        <a:cs typeface="Times New Roman"/>
                      </a:endParaRPr>
                    </a:p>
                  </a:txBody>
                  <a:tcPr marL="131212" marR="131212" marT="0" marB="0">
                    <a:solidFill>
                      <a:schemeClr val="accent1"/>
                    </a:solidFill>
                  </a:tcPr>
                </a:tc>
                <a:tc>
                  <a:txBody>
                    <a:bodyPr/>
                    <a:lstStyle/>
                    <a:p>
                      <a:pPr algn="ctr">
                        <a:lnSpc>
                          <a:spcPct val="115000"/>
                        </a:lnSpc>
                        <a:spcBef>
                          <a:spcPts val="600"/>
                        </a:spcBef>
                        <a:spcAft>
                          <a:spcPts val="600"/>
                        </a:spcAft>
                      </a:pPr>
                      <a:r>
                        <a:rPr lang="en-NZ" sz="900" dirty="0">
                          <a:solidFill>
                            <a:schemeClr val="bg1"/>
                          </a:solidFill>
                          <a:effectLst/>
                        </a:rPr>
                        <a:t>Match </a:t>
                      </a:r>
                      <a:r>
                        <a:rPr lang="en-NZ" sz="900" dirty="0" smtClean="0">
                          <a:solidFill>
                            <a:schemeClr val="bg1"/>
                          </a:solidFill>
                          <a:effectLst/>
                        </a:rPr>
                        <a:t>Related</a:t>
                      </a:r>
                      <a:r>
                        <a:rPr lang="en-NZ" sz="900" baseline="0" dirty="0" smtClean="0">
                          <a:solidFill>
                            <a:schemeClr val="bg1"/>
                          </a:solidFill>
                          <a:effectLst/>
                        </a:rPr>
                        <a:t> </a:t>
                      </a:r>
                      <a:r>
                        <a:rPr lang="en-NZ" sz="900" dirty="0" smtClean="0">
                          <a:solidFill>
                            <a:schemeClr val="bg1"/>
                          </a:solidFill>
                          <a:effectLst/>
                        </a:rPr>
                        <a:t>PM</a:t>
                      </a:r>
                      <a:endParaRPr lang="en-NZ" sz="900" dirty="0">
                        <a:solidFill>
                          <a:schemeClr val="bg1"/>
                        </a:solidFill>
                        <a:effectLst/>
                        <a:latin typeface="Calibri"/>
                        <a:ea typeface="Calibri"/>
                        <a:cs typeface="Times New Roman"/>
                      </a:endParaRPr>
                    </a:p>
                  </a:txBody>
                  <a:tcPr marL="131212" marR="131212" marT="0" marB="0">
                    <a:solidFill>
                      <a:schemeClr val="accent1"/>
                    </a:solidFill>
                  </a:tcPr>
                </a:tc>
                <a:tc>
                  <a:txBody>
                    <a:bodyPr/>
                    <a:lstStyle/>
                    <a:p>
                      <a:pPr algn="ctr">
                        <a:lnSpc>
                          <a:spcPct val="115000"/>
                        </a:lnSpc>
                        <a:spcBef>
                          <a:spcPts val="600"/>
                        </a:spcBef>
                        <a:spcAft>
                          <a:spcPts val="600"/>
                        </a:spcAft>
                      </a:pPr>
                      <a:r>
                        <a:rPr lang="en-NZ" sz="900" dirty="0" smtClean="0">
                          <a:solidFill>
                            <a:schemeClr val="bg1"/>
                          </a:solidFill>
                          <a:effectLst/>
                        </a:rPr>
                        <a:t>Development</a:t>
                      </a:r>
                      <a:r>
                        <a:rPr lang="en-NZ" sz="900" baseline="0" dirty="0" smtClean="0">
                          <a:solidFill>
                            <a:schemeClr val="bg1"/>
                          </a:solidFill>
                          <a:effectLst/>
                        </a:rPr>
                        <a:t> </a:t>
                      </a:r>
                      <a:r>
                        <a:rPr lang="en-NZ" sz="900" dirty="0" smtClean="0">
                          <a:solidFill>
                            <a:schemeClr val="bg1"/>
                          </a:solidFill>
                          <a:effectLst/>
                        </a:rPr>
                        <a:t>PD</a:t>
                      </a:r>
                      <a:endParaRPr lang="en-NZ" sz="900" dirty="0">
                        <a:solidFill>
                          <a:schemeClr val="bg1"/>
                        </a:solidFill>
                        <a:effectLst/>
                        <a:latin typeface="Calibri"/>
                        <a:ea typeface="Calibri"/>
                        <a:cs typeface="Times New Roman"/>
                      </a:endParaRPr>
                    </a:p>
                  </a:txBody>
                  <a:tcPr marL="131212" marR="131212" marT="0" marB="0">
                    <a:solidFill>
                      <a:schemeClr val="accent1"/>
                    </a:solidFill>
                  </a:tcPr>
                </a:tc>
                <a:tc>
                  <a:txBody>
                    <a:bodyPr/>
                    <a:lstStyle/>
                    <a:p>
                      <a:pPr algn="ctr">
                        <a:lnSpc>
                          <a:spcPct val="115000"/>
                        </a:lnSpc>
                        <a:spcBef>
                          <a:spcPts val="600"/>
                        </a:spcBef>
                        <a:spcAft>
                          <a:spcPts val="600"/>
                        </a:spcAft>
                      </a:pPr>
                      <a:r>
                        <a:rPr lang="en-NZ" sz="900" dirty="0">
                          <a:solidFill>
                            <a:schemeClr val="bg1"/>
                          </a:solidFill>
                          <a:effectLst/>
                        </a:rPr>
                        <a:t>Overall</a:t>
                      </a:r>
                      <a:endParaRPr lang="en-NZ" sz="900" dirty="0">
                        <a:solidFill>
                          <a:schemeClr val="bg1"/>
                        </a:solidFill>
                        <a:effectLst/>
                        <a:latin typeface="Calibri"/>
                        <a:ea typeface="Calibri"/>
                        <a:cs typeface="Times New Roman"/>
                      </a:endParaRPr>
                    </a:p>
                  </a:txBody>
                  <a:tcPr marL="131212" marR="131212" marT="0" marB="0">
                    <a:solidFill>
                      <a:schemeClr val="accent1"/>
                    </a:solidFill>
                  </a:tcPr>
                </a:tc>
              </a:tr>
              <a:tr h="977543">
                <a:tc>
                  <a:txBody>
                    <a:bodyPr/>
                    <a:lstStyle/>
                    <a:p>
                      <a:pPr algn="ctr">
                        <a:lnSpc>
                          <a:spcPct val="115000"/>
                        </a:lnSpc>
                        <a:spcAft>
                          <a:spcPts val="0"/>
                        </a:spcAft>
                      </a:pPr>
                      <a:r>
                        <a:rPr lang="en-NZ" sz="900" dirty="0">
                          <a:effectLst/>
                        </a:rPr>
                        <a:t>Fixed – Discretionary</a:t>
                      </a:r>
                    </a:p>
                    <a:p>
                      <a:pPr algn="ctr">
                        <a:lnSpc>
                          <a:spcPct val="115000"/>
                        </a:lnSpc>
                        <a:spcAft>
                          <a:spcPts val="0"/>
                        </a:spcAft>
                      </a:pPr>
                      <a:r>
                        <a:rPr lang="en-NZ" sz="900" dirty="0">
                          <a:effectLst/>
                        </a:rPr>
                        <a:t>FD</a:t>
                      </a:r>
                      <a:endParaRPr lang="en-NZ" sz="900" dirty="0">
                        <a:effectLst/>
                        <a:latin typeface="Calibri"/>
                        <a:ea typeface="Calibri"/>
                        <a:cs typeface="Times New Roman"/>
                      </a:endParaRPr>
                    </a:p>
                  </a:txBody>
                  <a:tcPr marL="131212" marR="131212" marT="0" marB="0" anchor="ctr"/>
                </a:tc>
                <a:tc>
                  <a:txBody>
                    <a:bodyPr/>
                    <a:lstStyle/>
                    <a:p>
                      <a:pPr algn="l">
                        <a:lnSpc>
                          <a:spcPct val="115000"/>
                        </a:lnSpc>
                        <a:spcAft>
                          <a:spcPts val="0"/>
                        </a:spcAft>
                      </a:pPr>
                      <a:r>
                        <a:rPr lang="en-NZ" sz="900" dirty="0">
                          <a:effectLst/>
                        </a:rPr>
                        <a:t>- Insurance – can choose level of cover.</a:t>
                      </a:r>
                    </a:p>
                    <a:p>
                      <a:pPr algn="l">
                        <a:lnSpc>
                          <a:spcPct val="115000"/>
                        </a:lnSpc>
                        <a:spcAft>
                          <a:spcPts val="0"/>
                        </a:spcAft>
                      </a:pPr>
                      <a:r>
                        <a:rPr lang="en-NZ" sz="900" dirty="0">
                          <a:effectLst/>
                        </a:rPr>
                        <a:t>- R &amp; M – most will only consider if grant is available</a:t>
                      </a:r>
                      <a:r>
                        <a:rPr lang="en-NZ" sz="900" dirty="0" smtClean="0">
                          <a:effectLst/>
                        </a:rPr>
                        <a:t>.</a:t>
                      </a:r>
                    </a:p>
                    <a:p>
                      <a:pPr algn="l">
                        <a:lnSpc>
                          <a:spcPct val="115000"/>
                        </a:lnSpc>
                        <a:spcAft>
                          <a:spcPts val="0"/>
                        </a:spcAft>
                      </a:pPr>
                      <a:r>
                        <a:rPr lang="en-NZ" sz="900" dirty="0" smtClean="0">
                          <a:effectLst/>
                        </a:rPr>
                        <a:t>NCFD       </a:t>
                      </a:r>
                      <a:r>
                        <a:rPr lang="en-NZ" sz="900" baseline="0" dirty="0" smtClean="0">
                          <a:effectLst/>
                        </a:rPr>
                        <a:t>        </a:t>
                      </a:r>
                      <a:r>
                        <a:rPr lang="en-NZ" sz="900" dirty="0" smtClean="0">
                          <a:effectLst/>
                        </a:rPr>
                        <a:t>11.2</a:t>
                      </a:r>
                      <a:r>
                        <a:rPr lang="en-NZ" sz="900" dirty="0">
                          <a:effectLst/>
                        </a:rPr>
                        <a:t>% *</a:t>
                      </a:r>
                      <a:endParaRPr lang="en-NZ" sz="900" dirty="0">
                        <a:effectLst/>
                        <a:latin typeface="Calibri"/>
                        <a:ea typeface="Calibri"/>
                        <a:cs typeface="Times New Roman"/>
                      </a:endParaRPr>
                    </a:p>
                  </a:txBody>
                  <a:tcPr marL="131212" marR="131212" marT="0" marB="0">
                    <a:solidFill>
                      <a:srgbClr val="FCF37C"/>
                    </a:solidFill>
                  </a:tcPr>
                </a:tc>
                <a:tc>
                  <a:txBody>
                    <a:bodyPr/>
                    <a:lstStyle/>
                    <a:p>
                      <a:pPr algn="l">
                        <a:lnSpc>
                          <a:spcPct val="115000"/>
                        </a:lnSpc>
                        <a:spcAft>
                          <a:spcPts val="0"/>
                        </a:spcAft>
                      </a:pPr>
                      <a:r>
                        <a:rPr lang="en-NZ" sz="900" dirty="0">
                          <a:effectLst/>
                        </a:rPr>
                        <a:t>- RWC co-ordinator – one off expense item.</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r">
                        <a:lnSpc>
                          <a:spcPct val="115000"/>
                        </a:lnSpc>
                        <a:spcAft>
                          <a:spcPts val="0"/>
                        </a:spcAft>
                      </a:pPr>
                      <a:r>
                        <a:rPr lang="en-NZ" sz="900" dirty="0">
                          <a:effectLst/>
                        </a:rPr>
                        <a:t> </a:t>
                      </a:r>
                      <a:r>
                        <a:rPr lang="en-NZ" sz="900" dirty="0" smtClean="0">
                          <a:effectLst/>
                        </a:rPr>
                        <a:t>0.9</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Premier blazers – only 1</a:t>
                      </a:r>
                      <a:r>
                        <a:rPr lang="en-NZ" sz="900" baseline="30000" dirty="0">
                          <a:effectLst/>
                        </a:rPr>
                        <a:t>st</a:t>
                      </a:r>
                      <a:r>
                        <a:rPr lang="en-NZ" sz="900" dirty="0">
                          <a:effectLst/>
                        </a:rPr>
                        <a:t> team needs these.</a:t>
                      </a:r>
                    </a:p>
                    <a:p>
                      <a:pPr algn="l">
                        <a:lnSpc>
                          <a:spcPct val="115000"/>
                        </a:lnSpc>
                        <a:spcAft>
                          <a:spcPts val="0"/>
                        </a:spcAft>
                      </a:pPr>
                      <a:r>
                        <a:rPr lang="en-NZ" sz="900" dirty="0">
                          <a:effectLst/>
                        </a:rPr>
                        <a:t> </a:t>
                      </a:r>
                    </a:p>
                    <a:p>
                      <a:pPr algn="r">
                        <a:lnSpc>
                          <a:spcPct val="115000"/>
                        </a:lnSpc>
                        <a:spcAft>
                          <a:spcPts val="0"/>
                        </a:spcAft>
                      </a:pPr>
                      <a:r>
                        <a:rPr lang="en-NZ" sz="900" dirty="0">
                          <a:effectLst/>
                        </a:rPr>
                        <a:t> </a:t>
                      </a:r>
                    </a:p>
                    <a:p>
                      <a:pPr algn="r">
                        <a:lnSpc>
                          <a:spcPct val="115000"/>
                        </a:lnSpc>
                        <a:spcAft>
                          <a:spcPts val="0"/>
                        </a:spcAft>
                      </a:pPr>
                      <a:r>
                        <a:rPr lang="en-NZ" sz="900" dirty="0">
                          <a:effectLst/>
                        </a:rPr>
                        <a:t>  </a:t>
                      </a:r>
                      <a:endParaRPr lang="en-NZ" sz="900" dirty="0" smtClean="0">
                        <a:effectLst/>
                      </a:endParaRPr>
                    </a:p>
                    <a:p>
                      <a:pPr algn="r">
                        <a:lnSpc>
                          <a:spcPct val="115000"/>
                        </a:lnSpc>
                        <a:spcAft>
                          <a:spcPts val="0"/>
                        </a:spcAft>
                      </a:pPr>
                      <a:r>
                        <a:rPr lang="en-NZ" sz="900" dirty="0" smtClean="0">
                          <a:effectLst/>
                        </a:rPr>
                        <a:t>0.4</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Trips and friendlies</a:t>
                      </a:r>
                    </a:p>
                    <a:p>
                      <a:pPr algn="l">
                        <a:lnSpc>
                          <a:spcPct val="115000"/>
                        </a:lnSpc>
                        <a:spcAft>
                          <a:spcPts val="0"/>
                        </a:spcAft>
                      </a:pPr>
                      <a:r>
                        <a:rPr lang="en-NZ" sz="900" dirty="0">
                          <a:effectLst/>
                        </a:rPr>
                        <a:t>- Pre-season tournaments</a:t>
                      </a:r>
                    </a:p>
                    <a:p>
                      <a:pPr algn="l">
                        <a:lnSpc>
                          <a:spcPct val="115000"/>
                        </a:lnSpc>
                        <a:spcAft>
                          <a:spcPts val="0"/>
                        </a:spcAft>
                      </a:pPr>
                      <a:r>
                        <a:rPr lang="en-NZ" sz="900" dirty="0">
                          <a:effectLst/>
                        </a:rPr>
                        <a:t> </a:t>
                      </a:r>
                    </a:p>
                    <a:p>
                      <a:pPr algn="l">
                        <a:lnSpc>
                          <a:spcPct val="115000"/>
                        </a:lnSpc>
                        <a:spcAft>
                          <a:spcPts val="0"/>
                        </a:spcAft>
                      </a:pPr>
                      <a:r>
                        <a:rPr lang="en-NZ" sz="900" dirty="0" smtClean="0">
                          <a:effectLst/>
                        </a:rPr>
                        <a:t> </a:t>
                      </a:r>
                    </a:p>
                    <a:p>
                      <a:pPr algn="r">
                        <a:lnSpc>
                          <a:spcPct val="115000"/>
                        </a:lnSpc>
                        <a:spcAft>
                          <a:spcPts val="0"/>
                        </a:spcAft>
                      </a:pPr>
                      <a:r>
                        <a:rPr lang="en-NZ" sz="900" dirty="0" smtClean="0">
                          <a:effectLst/>
                        </a:rPr>
                        <a:t> 0.8%</a:t>
                      </a:r>
                      <a:endParaRPr lang="en-NZ" sz="900" dirty="0">
                        <a:effectLst/>
                        <a:latin typeface="Calibri"/>
                        <a:ea typeface="Calibri"/>
                        <a:cs typeface="Times New Roman"/>
                      </a:endParaRPr>
                    </a:p>
                  </a:txBody>
                  <a:tcPr marL="131212" marR="131212" marT="0" marB="0"/>
                </a:tc>
                <a:tc>
                  <a:txBody>
                    <a:bodyPr/>
                    <a:lstStyle/>
                    <a:p>
                      <a:pPr algn="r">
                        <a:lnSpc>
                          <a:spcPct val="115000"/>
                        </a:lnSpc>
                        <a:spcAft>
                          <a:spcPts val="0"/>
                        </a:spcAft>
                      </a:pPr>
                      <a:endParaRPr lang="en-NZ" sz="900" b="1" dirty="0">
                        <a:effectLst/>
                      </a:endParaRPr>
                    </a:p>
                    <a:p>
                      <a:pPr algn="r">
                        <a:lnSpc>
                          <a:spcPct val="115000"/>
                        </a:lnSpc>
                        <a:spcAft>
                          <a:spcPts val="0"/>
                        </a:spcAft>
                      </a:pPr>
                      <a:endParaRPr lang="en-NZ" sz="900" b="1" dirty="0">
                        <a:effectLst/>
                      </a:endParaRPr>
                    </a:p>
                    <a:p>
                      <a:pPr algn="r">
                        <a:lnSpc>
                          <a:spcPct val="115000"/>
                        </a:lnSpc>
                        <a:spcAft>
                          <a:spcPts val="0"/>
                        </a:spcAft>
                      </a:pPr>
                      <a:endParaRPr lang="en-NZ" sz="900" b="1" dirty="0">
                        <a:effectLst/>
                      </a:endParaRPr>
                    </a:p>
                    <a:p>
                      <a:pPr algn="r">
                        <a:lnSpc>
                          <a:spcPct val="100000"/>
                        </a:lnSpc>
                        <a:spcBef>
                          <a:spcPts val="1400"/>
                        </a:spcBef>
                        <a:spcAft>
                          <a:spcPts val="0"/>
                        </a:spcAft>
                      </a:pPr>
                      <a:r>
                        <a:rPr lang="en-NZ" sz="900" b="1" dirty="0" smtClean="0">
                          <a:effectLst/>
                        </a:rPr>
                        <a:t>13.3</a:t>
                      </a:r>
                      <a:r>
                        <a:rPr lang="en-NZ" sz="900" b="1" dirty="0">
                          <a:effectLst/>
                        </a:rPr>
                        <a:t>%</a:t>
                      </a:r>
                      <a:endParaRPr lang="en-NZ" sz="900" b="1" dirty="0">
                        <a:effectLst/>
                        <a:latin typeface="Calibri"/>
                        <a:ea typeface="Calibri"/>
                        <a:cs typeface="Times New Roman"/>
                      </a:endParaRPr>
                    </a:p>
                  </a:txBody>
                  <a:tcPr marL="131212" marR="131212" marT="0" marB="0"/>
                </a:tc>
              </a:tr>
              <a:tr h="1661178">
                <a:tc>
                  <a:txBody>
                    <a:bodyPr/>
                    <a:lstStyle/>
                    <a:p>
                      <a:pPr algn="ctr">
                        <a:lnSpc>
                          <a:spcPct val="115000"/>
                        </a:lnSpc>
                        <a:spcAft>
                          <a:spcPts val="0"/>
                        </a:spcAft>
                      </a:pPr>
                      <a:r>
                        <a:rPr lang="en-NZ" sz="900">
                          <a:effectLst/>
                        </a:rPr>
                        <a:t>Fixed –Non-discretionary</a:t>
                      </a:r>
                    </a:p>
                    <a:p>
                      <a:pPr algn="ctr">
                        <a:lnSpc>
                          <a:spcPct val="115000"/>
                        </a:lnSpc>
                        <a:spcAft>
                          <a:spcPts val="0"/>
                        </a:spcAft>
                      </a:pPr>
                      <a:r>
                        <a:rPr lang="en-NZ" sz="900">
                          <a:effectLst/>
                        </a:rPr>
                        <a:t>FN</a:t>
                      </a:r>
                      <a:endParaRPr lang="en-NZ" sz="900">
                        <a:effectLst/>
                        <a:latin typeface="Calibri"/>
                        <a:ea typeface="Calibri"/>
                        <a:cs typeface="Times New Roman"/>
                      </a:endParaRPr>
                    </a:p>
                  </a:txBody>
                  <a:tcPr marL="131212" marR="131212" marT="0" marB="0" anchor="ctr"/>
                </a:tc>
                <a:tc>
                  <a:txBody>
                    <a:bodyPr/>
                    <a:lstStyle/>
                    <a:p>
                      <a:pPr algn="l">
                        <a:lnSpc>
                          <a:spcPct val="115000"/>
                        </a:lnSpc>
                        <a:spcAft>
                          <a:spcPts val="0"/>
                        </a:spcAft>
                      </a:pPr>
                      <a:r>
                        <a:rPr lang="en-NZ" sz="900" dirty="0">
                          <a:effectLst/>
                        </a:rPr>
                        <a:t>- Depreciation</a:t>
                      </a:r>
                    </a:p>
                    <a:p>
                      <a:pPr algn="l">
                        <a:lnSpc>
                          <a:spcPct val="115000"/>
                        </a:lnSpc>
                        <a:spcAft>
                          <a:spcPts val="0"/>
                        </a:spcAft>
                      </a:pPr>
                      <a:r>
                        <a:rPr lang="en-NZ" sz="900" dirty="0">
                          <a:effectLst/>
                        </a:rPr>
                        <a:t>- Cleaning </a:t>
                      </a:r>
                    </a:p>
                    <a:p>
                      <a:pPr algn="l">
                        <a:lnSpc>
                          <a:spcPct val="115000"/>
                        </a:lnSpc>
                        <a:spcAft>
                          <a:spcPts val="0"/>
                        </a:spcAft>
                      </a:pPr>
                      <a:r>
                        <a:rPr lang="en-NZ" sz="900" dirty="0">
                          <a:effectLst/>
                        </a:rPr>
                        <a:t>- Sundry facilities expenses</a:t>
                      </a:r>
                    </a:p>
                    <a:p>
                      <a:pPr algn="l">
                        <a:lnSpc>
                          <a:spcPct val="115000"/>
                        </a:lnSpc>
                        <a:spcAft>
                          <a:spcPts val="0"/>
                        </a:spcAft>
                      </a:pPr>
                      <a:r>
                        <a:rPr lang="en-NZ" sz="900" dirty="0" smtClean="0">
                          <a:effectLst/>
                        </a:rPr>
                        <a:t>- </a:t>
                      </a:r>
                      <a:r>
                        <a:rPr lang="en-NZ" sz="900" dirty="0">
                          <a:effectLst/>
                        </a:rPr>
                        <a:t>WCC rates</a:t>
                      </a:r>
                    </a:p>
                    <a:p>
                      <a:pPr algn="l">
                        <a:lnSpc>
                          <a:spcPct val="115000"/>
                        </a:lnSpc>
                        <a:spcAft>
                          <a:spcPts val="0"/>
                        </a:spcAft>
                      </a:pPr>
                      <a:r>
                        <a:rPr lang="en-NZ" sz="900" dirty="0">
                          <a:effectLst/>
                        </a:rPr>
                        <a:t>- EFTPOS rental</a:t>
                      </a:r>
                    </a:p>
                    <a:p>
                      <a:pPr algn="l">
                        <a:lnSpc>
                          <a:spcPct val="115000"/>
                        </a:lnSpc>
                        <a:spcAft>
                          <a:spcPts val="0"/>
                        </a:spcAft>
                      </a:pPr>
                      <a:r>
                        <a:rPr lang="en-NZ" sz="900" dirty="0">
                          <a:effectLst/>
                        </a:rPr>
                        <a:t>- Mortgage costs</a:t>
                      </a:r>
                    </a:p>
                    <a:p>
                      <a:pPr algn="l">
                        <a:lnSpc>
                          <a:spcPct val="115000"/>
                        </a:lnSpc>
                        <a:spcAft>
                          <a:spcPts val="0"/>
                        </a:spcAft>
                      </a:pPr>
                      <a:r>
                        <a:rPr lang="en-NZ" sz="900" dirty="0">
                          <a:effectLst/>
                        </a:rPr>
                        <a:t>- SKY TV</a:t>
                      </a:r>
                    </a:p>
                    <a:p>
                      <a:pPr marL="0" indent="0" algn="l">
                        <a:lnSpc>
                          <a:spcPct val="115000"/>
                        </a:lnSpc>
                        <a:spcAft>
                          <a:spcPts val="0"/>
                        </a:spcAft>
                        <a:buFontTx/>
                        <a:buNone/>
                      </a:pPr>
                      <a:r>
                        <a:rPr lang="en-NZ" sz="900" dirty="0" smtClean="0">
                          <a:effectLst/>
                        </a:rPr>
                        <a:t>- Bar </a:t>
                      </a:r>
                      <a:r>
                        <a:rPr lang="en-NZ" sz="900" dirty="0">
                          <a:effectLst/>
                        </a:rPr>
                        <a:t>license/security                    </a:t>
                      </a:r>
                      <a:endParaRPr lang="en-NZ" sz="900" dirty="0" smtClean="0">
                        <a:effectLst/>
                      </a:endParaRPr>
                    </a:p>
                    <a:p>
                      <a:pPr marL="0" indent="0" algn="l">
                        <a:lnSpc>
                          <a:spcPct val="115000"/>
                        </a:lnSpc>
                        <a:spcAft>
                          <a:spcPts val="0"/>
                        </a:spcAft>
                        <a:buFontTx/>
                        <a:buNone/>
                      </a:pPr>
                      <a:endParaRPr lang="en-NZ" sz="900" dirty="0" smtClean="0">
                        <a:effectLst/>
                      </a:endParaRPr>
                    </a:p>
                    <a:p>
                      <a:pPr marL="0" indent="0" algn="l">
                        <a:lnSpc>
                          <a:spcPct val="115000"/>
                        </a:lnSpc>
                        <a:spcAft>
                          <a:spcPts val="0"/>
                        </a:spcAft>
                        <a:buFontTx/>
                        <a:buNone/>
                      </a:pPr>
                      <a:r>
                        <a:rPr lang="en-NZ" sz="900" dirty="0" smtClean="0">
                          <a:effectLst/>
                        </a:rPr>
                        <a:t>NCFN                 </a:t>
                      </a:r>
                      <a:r>
                        <a:rPr lang="en-NZ" sz="900" baseline="0" dirty="0" smtClean="0">
                          <a:effectLst/>
                        </a:rPr>
                        <a:t>  </a:t>
                      </a:r>
                      <a:r>
                        <a:rPr lang="en-NZ" sz="900" dirty="0" smtClean="0">
                          <a:effectLst/>
                        </a:rPr>
                        <a:t>15.7</a:t>
                      </a:r>
                      <a:r>
                        <a:rPr lang="en-NZ" sz="900" dirty="0">
                          <a:effectLst/>
                        </a:rPr>
                        <a:t>%</a:t>
                      </a:r>
                      <a:endParaRPr lang="en-NZ" sz="900" dirty="0">
                        <a:effectLst/>
                        <a:latin typeface="Calibri"/>
                        <a:ea typeface="Calibri"/>
                        <a:cs typeface="Times New Roman"/>
                      </a:endParaRPr>
                    </a:p>
                  </a:txBody>
                  <a:tcPr marL="131212" marR="131212" marT="0" marB="0">
                    <a:solidFill>
                      <a:srgbClr val="FCF37C"/>
                    </a:solidFill>
                  </a:tcPr>
                </a:tc>
                <a:tc>
                  <a:txBody>
                    <a:bodyPr/>
                    <a:lstStyle/>
                    <a:p>
                      <a:pPr algn="l">
                        <a:lnSpc>
                          <a:spcPct val="115000"/>
                        </a:lnSpc>
                        <a:spcAft>
                          <a:spcPts val="0"/>
                        </a:spcAft>
                      </a:pPr>
                      <a:r>
                        <a:rPr lang="en-NZ" sz="900" dirty="0">
                          <a:effectLst/>
                        </a:rPr>
                        <a:t>- Interest</a:t>
                      </a:r>
                    </a:p>
                    <a:p>
                      <a:pPr algn="l">
                        <a:lnSpc>
                          <a:spcPct val="115000"/>
                        </a:lnSpc>
                        <a:spcAft>
                          <a:spcPts val="0"/>
                        </a:spcAft>
                      </a:pPr>
                      <a:r>
                        <a:rPr lang="en-NZ" sz="900" dirty="0">
                          <a:effectLst/>
                        </a:rPr>
                        <a:t>- Bank charges</a:t>
                      </a:r>
                    </a:p>
                    <a:p>
                      <a:pPr algn="l">
                        <a:lnSpc>
                          <a:spcPct val="115000"/>
                        </a:lnSpc>
                        <a:spcAft>
                          <a:spcPts val="0"/>
                        </a:spcAft>
                      </a:pPr>
                      <a:r>
                        <a:rPr lang="en-NZ" sz="900" dirty="0">
                          <a:effectLst/>
                        </a:rPr>
                        <a:t>- Donations</a:t>
                      </a:r>
                    </a:p>
                    <a:p>
                      <a:pPr algn="l">
                        <a:lnSpc>
                          <a:spcPct val="115000"/>
                        </a:lnSpc>
                        <a:spcAft>
                          <a:spcPts val="0"/>
                        </a:spcAft>
                      </a:pPr>
                      <a:r>
                        <a:rPr lang="en-NZ" sz="900" dirty="0">
                          <a:effectLst/>
                        </a:rPr>
                        <a:t>-</a:t>
                      </a:r>
                      <a:r>
                        <a:rPr lang="en-NZ" sz="900" dirty="0" smtClean="0">
                          <a:effectLst/>
                        </a:rPr>
                        <a:t>Postage/Stationery</a:t>
                      </a:r>
                      <a:endParaRPr lang="en-NZ" sz="900" dirty="0">
                        <a:effectLst/>
                      </a:endParaRPr>
                    </a:p>
                    <a:p>
                      <a:pPr algn="l">
                        <a:lnSpc>
                          <a:spcPct val="115000"/>
                        </a:lnSpc>
                        <a:spcAft>
                          <a:spcPts val="0"/>
                        </a:spcAft>
                      </a:pPr>
                      <a:r>
                        <a:rPr lang="en-NZ" sz="900" dirty="0">
                          <a:effectLst/>
                        </a:rPr>
                        <a:t>- Computer expenses</a:t>
                      </a:r>
                    </a:p>
                    <a:p>
                      <a:pPr algn="l">
                        <a:lnSpc>
                          <a:spcPct val="115000"/>
                        </a:lnSpc>
                        <a:spcAft>
                          <a:spcPts val="0"/>
                        </a:spcAft>
                      </a:pPr>
                      <a:r>
                        <a:rPr lang="en-NZ" sz="900" dirty="0">
                          <a:effectLst/>
                        </a:rPr>
                        <a:t>- Sundry admin expenses</a:t>
                      </a:r>
                    </a:p>
                    <a:p>
                      <a:pPr algn="r">
                        <a:lnSpc>
                          <a:spcPct val="115000"/>
                        </a:lnSpc>
                        <a:spcAft>
                          <a:spcPts val="0"/>
                        </a:spcAft>
                      </a:pPr>
                      <a:r>
                        <a:rPr lang="en-NZ" sz="900" dirty="0">
                          <a:effectLst/>
                        </a:rPr>
                        <a:t> </a:t>
                      </a:r>
                    </a:p>
                    <a:p>
                      <a:pPr algn="r">
                        <a:lnSpc>
                          <a:spcPct val="115000"/>
                        </a:lnSpc>
                        <a:spcAft>
                          <a:spcPts val="0"/>
                        </a:spcAft>
                      </a:pPr>
                      <a:r>
                        <a:rPr lang="en-NZ" sz="900" dirty="0">
                          <a:effectLst/>
                        </a:rPr>
                        <a:t> </a:t>
                      </a:r>
                    </a:p>
                    <a:p>
                      <a:pPr algn="r">
                        <a:lnSpc>
                          <a:spcPct val="115000"/>
                        </a:lnSpc>
                        <a:spcAft>
                          <a:spcPts val="0"/>
                        </a:spcAft>
                      </a:pPr>
                      <a:endParaRPr lang="en-NZ" sz="900" dirty="0" smtClean="0">
                        <a:effectLst/>
                      </a:endParaRPr>
                    </a:p>
                    <a:p>
                      <a:pPr algn="r">
                        <a:lnSpc>
                          <a:spcPct val="115000"/>
                        </a:lnSpc>
                        <a:spcAft>
                          <a:spcPts val="0"/>
                        </a:spcAft>
                      </a:pPr>
                      <a:r>
                        <a:rPr lang="en-NZ" sz="900" dirty="0">
                          <a:effectLst/>
                        </a:rPr>
                        <a:t> </a:t>
                      </a:r>
                      <a:r>
                        <a:rPr lang="en-NZ" sz="900" dirty="0" smtClean="0">
                          <a:effectLst/>
                        </a:rPr>
                        <a:t>4.2</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Premier team match expenses – as long as there is a premier team.</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endParaRPr lang="en-NZ" sz="900" dirty="0" smtClean="0">
                        <a:effectLst/>
                      </a:endParaRPr>
                    </a:p>
                    <a:p>
                      <a:pPr algn="r">
                        <a:lnSpc>
                          <a:spcPct val="115000"/>
                        </a:lnSpc>
                        <a:spcAft>
                          <a:spcPts val="0"/>
                        </a:spcAft>
                      </a:pPr>
                      <a:endParaRPr lang="en-NZ" sz="900" dirty="0" smtClean="0">
                        <a:effectLst/>
                      </a:endParaRPr>
                    </a:p>
                    <a:p>
                      <a:pPr algn="r">
                        <a:lnSpc>
                          <a:spcPct val="115000"/>
                        </a:lnSpc>
                        <a:spcAft>
                          <a:spcPts val="0"/>
                        </a:spcAft>
                      </a:pPr>
                      <a:endParaRPr lang="en-NZ" sz="900" dirty="0" smtClean="0">
                        <a:effectLst/>
                      </a:endParaRPr>
                    </a:p>
                    <a:p>
                      <a:pPr algn="r">
                        <a:lnSpc>
                          <a:spcPct val="115000"/>
                        </a:lnSpc>
                        <a:spcAft>
                          <a:spcPts val="0"/>
                        </a:spcAft>
                      </a:pPr>
                      <a:r>
                        <a:rPr lang="en-NZ" sz="900" dirty="0" smtClean="0">
                          <a:effectLst/>
                        </a:rPr>
                        <a:t>3.1</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a:t>
                      </a:r>
                      <a:r>
                        <a:rPr lang="en-NZ" sz="900" dirty="0" smtClean="0">
                          <a:effectLst/>
                        </a:rPr>
                        <a:t>CCO/RDO</a:t>
                      </a:r>
                      <a:r>
                        <a:rPr lang="en-NZ" sz="900" baseline="0" dirty="0" smtClean="0">
                          <a:effectLst/>
                        </a:rPr>
                        <a:t> salary and expenses</a:t>
                      </a:r>
                      <a:endParaRPr lang="en-NZ" sz="900" dirty="0">
                        <a:effectLst/>
                      </a:endParaRP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endParaRPr lang="en-NZ" sz="900" dirty="0" smtClean="0">
                        <a:effectLst/>
                      </a:endParaRPr>
                    </a:p>
                    <a:p>
                      <a:pPr algn="l">
                        <a:lnSpc>
                          <a:spcPct val="115000"/>
                        </a:lnSpc>
                        <a:spcAft>
                          <a:spcPts val="0"/>
                        </a:spcAft>
                      </a:pPr>
                      <a:endParaRPr lang="en-NZ" sz="900" dirty="0" smtClean="0">
                        <a:effectLst/>
                      </a:endParaRPr>
                    </a:p>
                    <a:p>
                      <a:pPr algn="l">
                        <a:lnSpc>
                          <a:spcPct val="115000"/>
                        </a:lnSpc>
                        <a:spcAft>
                          <a:spcPts val="0"/>
                        </a:spcAft>
                      </a:pPr>
                      <a:endParaRPr lang="en-NZ" sz="900" dirty="0" smtClean="0">
                        <a:effectLst/>
                      </a:endParaRPr>
                    </a:p>
                    <a:p>
                      <a:pPr algn="l">
                        <a:lnSpc>
                          <a:spcPct val="115000"/>
                        </a:lnSpc>
                        <a:spcAft>
                          <a:spcPts val="0"/>
                        </a:spcAft>
                      </a:pPr>
                      <a:r>
                        <a:rPr lang="en-NZ" sz="900" dirty="0" smtClean="0">
                          <a:effectLst/>
                        </a:rPr>
                        <a:t>PDFN                   18.1</a:t>
                      </a:r>
                      <a:r>
                        <a:rPr lang="en-NZ" sz="900" dirty="0">
                          <a:effectLst/>
                        </a:rPr>
                        <a:t>%</a:t>
                      </a:r>
                      <a:endParaRPr lang="en-NZ" sz="900" dirty="0">
                        <a:effectLst/>
                        <a:latin typeface="Calibri"/>
                        <a:ea typeface="Calibri"/>
                        <a:cs typeface="Times New Roman"/>
                      </a:endParaRPr>
                    </a:p>
                  </a:txBody>
                  <a:tcPr marL="131212" marR="131212" marT="0" marB="0">
                    <a:solidFill>
                      <a:srgbClr val="FCF37C"/>
                    </a:solidFill>
                  </a:tcPr>
                </a:tc>
                <a:tc>
                  <a:txBody>
                    <a:bodyPr/>
                    <a:lstStyle/>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endParaRPr lang="en-NZ" sz="900" b="1" dirty="0" smtClean="0">
                        <a:effectLst/>
                      </a:endParaRPr>
                    </a:p>
                    <a:p>
                      <a:pPr algn="r">
                        <a:lnSpc>
                          <a:spcPct val="115000"/>
                        </a:lnSpc>
                        <a:spcAft>
                          <a:spcPts val="0"/>
                        </a:spcAft>
                      </a:pPr>
                      <a:r>
                        <a:rPr lang="en-NZ" sz="900" b="1" dirty="0" smtClean="0">
                          <a:effectLst/>
                        </a:rPr>
                        <a:t>41.1</a:t>
                      </a:r>
                      <a:r>
                        <a:rPr lang="en-NZ" sz="900" b="1" dirty="0">
                          <a:effectLst/>
                        </a:rPr>
                        <a:t>%</a:t>
                      </a:r>
                      <a:endParaRPr lang="en-NZ" sz="900" b="1" dirty="0">
                        <a:effectLst/>
                        <a:latin typeface="Calibri"/>
                        <a:ea typeface="Calibri"/>
                        <a:cs typeface="Times New Roman"/>
                      </a:endParaRPr>
                    </a:p>
                  </a:txBody>
                  <a:tcPr marL="131212" marR="131212" marT="0" marB="0"/>
                </a:tc>
              </a:tr>
              <a:tr h="1217803">
                <a:tc>
                  <a:txBody>
                    <a:bodyPr/>
                    <a:lstStyle/>
                    <a:p>
                      <a:pPr algn="ctr">
                        <a:lnSpc>
                          <a:spcPct val="115000"/>
                        </a:lnSpc>
                        <a:spcAft>
                          <a:spcPts val="0"/>
                        </a:spcAft>
                      </a:pPr>
                      <a:r>
                        <a:rPr lang="en-NZ" sz="900" dirty="0">
                          <a:effectLst/>
                        </a:rPr>
                        <a:t>Variable – Discretionary</a:t>
                      </a:r>
                    </a:p>
                    <a:p>
                      <a:pPr algn="ctr">
                        <a:lnSpc>
                          <a:spcPct val="115000"/>
                        </a:lnSpc>
                        <a:spcAft>
                          <a:spcPts val="0"/>
                        </a:spcAft>
                      </a:pPr>
                      <a:r>
                        <a:rPr lang="en-NZ" sz="900" dirty="0">
                          <a:effectLst/>
                        </a:rPr>
                        <a:t>VD</a:t>
                      </a:r>
                      <a:endParaRPr lang="en-NZ" sz="900" dirty="0">
                        <a:effectLst/>
                        <a:latin typeface="Calibri"/>
                        <a:ea typeface="Calibri"/>
                        <a:cs typeface="Times New Roman"/>
                      </a:endParaRPr>
                    </a:p>
                  </a:txBody>
                  <a:tcPr marL="131212" marR="131212" marT="0" marB="0" anchor="ctr"/>
                </a:tc>
                <a:tc>
                  <a:txBody>
                    <a:bodyPr/>
                    <a:lstStyle/>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r">
                        <a:lnSpc>
                          <a:spcPct val="115000"/>
                        </a:lnSpc>
                        <a:spcAft>
                          <a:spcPts val="0"/>
                        </a:spcAft>
                      </a:pPr>
                      <a:r>
                        <a:rPr lang="en-NZ" sz="900" dirty="0">
                          <a:effectLst/>
                        </a:rPr>
                        <a:t>   </a:t>
                      </a:r>
                    </a:p>
                    <a:p>
                      <a:pPr algn="r">
                        <a:lnSpc>
                          <a:spcPct val="115000"/>
                        </a:lnSpc>
                        <a:spcAft>
                          <a:spcPts val="0"/>
                        </a:spcAft>
                      </a:pPr>
                      <a:r>
                        <a:rPr lang="en-NZ" sz="900" dirty="0">
                          <a:effectLst/>
                        </a:rPr>
                        <a:t> </a:t>
                      </a:r>
                    </a:p>
                    <a:p>
                      <a:pPr algn="r">
                        <a:lnSpc>
                          <a:spcPct val="115000"/>
                        </a:lnSpc>
                        <a:spcAft>
                          <a:spcPts val="0"/>
                        </a:spcAft>
                      </a:pPr>
                      <a:r>
                        <a:rPr lang="en-NZ" sz="900" dirty="0" smtClean="0">
                          <a:effectLst/>
                        </a:rPr>
                        <a:t> </a:t>
                      </a:r>
                    </a:p>
                    <a:p>
                      <a:pPr algn="r">
                        <a:lnSpc>
                          <a:spcPct val="115000"/>
                        </a:lnSpc>
                        <a:spcAft>
                          <a:spcPts val="0"/>
                        </a:spcAft>
                      </a:pPr>
                      <a:endParaRPr lang="en-NZ" sz="900" dirty="0" smtClean="0">
                        <a:effectLst/>
                      </a:endParaRPr>
                    </a:p>
                    <a:p>
                      <a:pPr algn="r">
                        <a:lnSpc>
                          <a:spcPct val="115000"/>
                        </a:lnSpc>
                        <a:spcAft>
                          <a:spcPts val="0"/>
                        </a:spcAft>
                      </a:pPr>
                      <a:r>
                        <a:rPr lang="en-NZ" sz="900" baseline="0" dirty="0" smtClean="0">
                          <a:effectLst/>
                        </a:rPr>
                        <a:t>                         </a:t>
                      </a:r>
                      <a:r>
                        <a:rPr lang="en-NZ" sz="900" dirty="0" smtClean="0">
                          <a:effectLst/>
                        </a:rPr>
                        <a:t>       0.0</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Shop trading costs</a:t>
                      </a:r>
                    </a:p>
                    <a:p>
                      <a:pPr algn="l">
                        <a:lnSpc>
                          <a:spcPct val="115000"/>
                        </a:lnSpc>
                        <a:spcAft>
                          <a:spcPts val="0"/>
                        </a:spcAft>
                      </a:pPr>
                      <a:r>
                        <a:rPr lang="en-NZ" sz="900" dirty="0">
                          <a:effectLst/>
                        </a:rPr>
                        <a:t>- Festival and function costs</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r">
                        <a:lnSpc>
                          <a:spcPct val="115000"/>
                        </a:lnSpc>
                        <a:spcAft>
                          <a:spcPts val="0"/>
                        </a:spcAft>
                      </a:pPr>
                      <a:endParaRPr lang="en-NZ" sz="900" dirty="0" smtClean="0">
                        <a:effectLst/>
                      </a:endParaRPr>
                    </a:p>
                    <a:p>
                      <a:pPr algn="r">
                        <a:lnSpc>
                          <a:spcPct val="115000"/>
                        </a:lnSpc>
                        <a:spcAft>
                          <a:spcPts val="0"/>
                        </a:spcAft>
                      </a:pPr>
                      <a:endParaRPr lang="en-NZ" sz="900" dirty="0" smtClean="0">
                        <a:effectLst/>
                      </a:endParaRPr>
                    </a:p>
                    <a:p>
                      <a:pPr algn="r">
                        <a:lnSpc>
                          <a:spcPct val="115000"/>
                        </a:lnSpc>
                        <a:spcAft>
                          <a:spcPts val="0"/>
                        </a:spcAft>
                      </a:pPr>
                      <a:r>
                        <a:rPr lang="en-NZ" sz="900" dirty="0" smtClean="0">
                          <a:effectLst/>
                        </a:rPr>
                        <a:t>2.5</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Bus/minivan running costs – if only </a:t>
                      </a:r>
                      <a:r>
                        <a:rPr lang="en-NZ" sz="900" dirty="0" smtClean="0">
                          <a:effectLst/>
                        </a:rPr>
                        <a:t>for Prem. team </a:t>
                      </a:r>
                      <a:r>
                        <a:rPr lang="en-NZ" sz="900" dirty="0">
                          <a:effectLst/>
                        </a:rPr>
                        <a:t>this should jump up two boxes.</a:t>
                      </a:r>
                    </a:p>
                    <a:p>
                      <a:pPr marL="0" indent="0" algn="l">
                        <a:lnSpc>
                          <a:spcPct val="115000"/>
                        </a:lnSpc>
                        <a:spcAft>
                          <a:spcPts val="0"/>
                        </a:spcAft>
                        <a:buFontTx/>
                        <a:buNone/>
                      </a:pPr>
                      <a:r>
                        <a:rPr lang="en-NZ" sz="900" dirty="0" smtClean="0">
                          <a:effectLst/>
                        </a:rPr>
                        <a:t>- Weekly </a:t>
                      </a:r>
                      <a:r>
                        <a:rPr lang="en-NZ" sz="900" dirty="0">
                          <a:effectLst/>
                        </a:rPr>
                        <a:t>team meals / After-match </a:t>
                      </a:r>
                      <a:r>
                        <a:rPr lang="en-NZ" sz="900" dirty="0" smtClean="0">
                          <a:effectLst/>
                        </a:rPr>
                        <a:t>catering.</a:t>
                      </a:r>
                      <a:r>
                        <a:rPr lang="en-NZ" sz="900" baseline="0" dirty="0" smtClean="0">
                          <a:effectLst/>
                        </a:rPr>
                        <a:t>                 </a:t>
                      </a:r>
                    </a:p>
                    <a:p>
                      <a:pPr marL="0" indent="0" algn="l">
                        <a:lnSpc>
                          <a:spcPct val="115000"/>
                        </a:lnSpc>
                        <a:spcAft>
                          <a:spcPts val="0"/>
                        </a:spcAft>
                        <a:buFontTx/>
                        <a:buNone/>
                      </a:pPr>
                      <a:endParaRPr lang="en-NZ" sz="900" baseline="0" dirty="0" smtClean="0">
                        <a:effectLst/>
                      </a:endParaRPr>
                    </a:p>
                    <a:p>
                      <a:pPr marL="0" indent="0" algn="r">
                        <a:lnSpc>
                          <a:spcPct val="115000"/>
                        </a:lnSpc>
                        <a:spcAft>
                          <a:spcPts val="0"/>
                        </a:spcAft>
                        <a:buFontTx/>
                        <a:buNone/>
                      </a:pPr>
                      <a:endParaRPr lang="en-NZ" sz="900" dirty="0" smtClean="0">
                        <a:effectLst/>
                      </a:endParaRPr>
                    </a:p>
                    <a:p>
                      <a:pPr marL="0" indent="0" algn="r">
                        <a:lnSpc>
                          <a:spcPct val="115000"/>
                        </a:lnSpc>
                        <a:spcAft>
                          <a:spcPts val="0"/>
                        </a:spcAft>
                        <a:buFontTx/>
                        <a:buNone/>
                      </a:pPr>
                      <a:r>
                        <a:rPr lang="en-NZ" sz="900" dirty="0" smtClean="0">
                          <a:effectLst/>
                        </a:rPr>
                        <a:t>3.2</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Summer rugby academy</a:t>
                      </a:r>
                    </a:p>
                    <a:p>
                      <a:pPr algn="l">
                        <a:lnSpc>
                          <a:spcPct val="115000"/>
                        </a:lnSpc>
                        <a:spcAft>
                          <a:spcPts val="0"/>
                        </a:spcAft>
                      </a:pPr>
                      <a:r>
                        <a:rPr lang="en-NZ" sz="900" dirty="0">
                          <a:effectLst/>
                        </a:rPr>
                        <a:t>- IRANZ courses</a:t>
                      </a:r>
                    </a:p>
                    <a:p>
                      <a:pPr algn="l">
                        <a:lnSpc>
                          <a:spcPct val="115000"/>
                        </a:lnSpc>
                        <a:spcAft>
                          <a:spcPts val="0"/>
                        </a:spcAft>
                      </a:pPr>
                      <a:r>
                        <a:rPr lang="en-NZ" sz="900" dirty="0">
                          <a:effectLst/>
                        </a:rPr>
                        <a:t> </a:t>
                      </a:r>
                    </a:p>
                    <a:p>
                      <a:pPr algn="r">
                        <a:lnSpc>
                          <a:spcPct val="115000"/>
                        </a:lnSpc>
                        <a:spcAft>
                          <a:spcPts val="0"/>
                        </a:spcAft>
                      </a:pPr>
                      <a:endParaRPr lang="en-NZ" sz="900" dirty="0" smtClean="0">
                        <a:effectLst/>
                      </a:endParaRPr>
                    </a:p>
                    <a:p>
                      <a:pPr algn="r">
                        <a:lnSpc>
                          <a:spcPct val="115000"/>
                        </a:lnSpc>
                        <a:spcAft>
                          <a:spcPts val="0"/>
                        </a:spcAft>
                      </a:pPr>
                      <a:endParaRPr lang="en-NZ" sz="900" dirty="0" smtClean="0">
                        <a:effectLst/>
                      </a:endParaRPr>
                    </a:p>
                    <a:p>
                      <a:pPr algn="r">
                        <a:lnSpc>
                          <a:spcPct val="115000"/>
                        </a:lnSpc>
                        <a:spcAft>
                          <a:spcPts val="0"/>
                        </a:spcAft>
                      </a:pPr>
                      <a:endParaRPr lang="en-NZ" sz="900" dirty="0" smtClean="0">
                        <a:effectLst/>
                      </a:endParaRPr>
                    </a:p>
                    <a:p>
                      <a:pPr algn="r">
                        <a:lnSpc>
                          <a:spcPct val="115000"/>
                        </a:lnSpc>
                        <a:spcAft>
                          <a:spcPts val="0"/>
                        </a:spcAft>
                      </a:pPr>
                      <a:r>
                        <a:rPr lang="en-NZ" sz="900" dirty="0">
                          <a:effectLst/>
                        </a:rPr>
                        <a:t> </a:t>
                      </a:r>
                      <a:r>
                        <a:rPr lang="en-NZ" sz="900" dirty="0" smtClean="0">
                          <a:effectLst/>
                        </a:rPr>
                        <a:t>1.7</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endParaRPr lang="en-NZ" sz="900" b="1" dirty="0" smtClean="0">
                        <a:effectLst/>
                      </a:endParaRPr>
                    </a:p>
                    <a:p>
                      <a:pPr algn="r">
                        <a:lnSpc>
                          <a:spcPct val="115000"/>
                        </a:lnSpc>
                        <a:spcAft>
                          <a:spcPts val="0"/>
                        </a:spcAft>
                      </a:pPr>
                      <a:endParaRPr lang="en-NZ" sz="900" b="1" dirty="0" smtClean="0">
                        <a:effectLst/>
                      </a:endParaRPr>
                    </a:p>
                    <a:p>
                      <a:pPr algn="r">
                        <a:lnSpc>
                          <a:spcPct val="100000"/>
                        </a:lnSpc>
                        <a:spcBef>
                          <a:spcPts val="400"/>
                        </a:spcBef>
                        <a:spcAft>
                          <a:spcPts val="0"/>
                        </a:spcAft>
                      </a:pPr>
                      <a:r>
                        <a:rPr lang="en-NZ" sz="900" b="1" dirty="0" smtClean="0">
                          <a:effectLst/>
                        </a:rPr>
                        <a:t>7.4</a:t>
                      </a:r>
                      <a:r>
                        <a:rPr lang="en-NZ" sz="900" b="1" dirty="0">
                          <a:effectLst/>
                        </a:rPr>
                        <a:t>%</a:t>
                      </a:r>
                      <a:endParaRPr lang="en-NZ" sz="900" b="1" dirty="0">
                        <a:effectLst/>
                        <a:latin typeface="Calibri"/>
                        <a:ea typeface="Calibri"/>
                        <a:cs typeface="Times New Roman"/>
                      </a:endParaRPr>
                    </a:p>
                  </a:txBody>
                  <a:tcPr marL="131212" marR="131212" marT="0" marB="0"/>
                </a:tc>
              </a:tr>
              <a:tr h="1509353">
                <a:tc>
                  <a:txBody>
                    <a:bodyPr/>
                    <a:lstStyle/>
                    <a:p>
                      <a:pPr algn="ctr">
                        <a:lnSpc>
                          <a:spcPct val="115000"/>
                        </a:lnSpc>
                        <a:spcAft>
                          <a:spcPts val="0"/>
                        </a:spcAft>
                      </a:pPr>
                      <a:r>
                        <a:rPr lang="en-NZ" sz="900">
                          <a:effectLst/>
                        </a:rPr>
                        <a:t>Variable –Non-discretionary</a:t>
                      </a:r>
                    </a:p>
                    <a:p>
                      <a:pPr algn="ctr">
                        <a:lnSpc>
                          <a:spcPct val="115000"/>
                        </a:lnSpc>
                        <a:spcAft>
                          <a:spcPts val="0"/>
                        </a:spcAft>
                      </a:pPr>
                      <a:r>
                        <a:rPr lang="en-NZ" sz="900">
                          <a:effectLst/>
                        </a:rPr>
                        <a:t>VN</a:t>
                      </a:r>
                      <a:endParaRPr lang="en-NZ" sz="900">
                        <a:effectLst/>
                        <a:latin typeface="Calibri"/>
                        <a:ea typeface="Calibri"/>
                        <a:cs typeface="Times New Roman"/>
                      </a:endParaRPr>
                    </a:p>
                  </a:txBody>
                  <a:tcPr marL="131212" marR="131212" marT="0" marB="0" anchor="ctr"/>
                </a:tc>
                <a:tc>
                  <a:txBody>
                    <a:bodyPr/>
                    <a:lstStyle/>
                    <a:p>
                      <a:pPr algn="l">
                        <a:lnSpc>
                          <a:spcPct val="115000"/>
                        </a:lnSpc>
                        <a:spcAft>
                          <a:spcPts val="0"/>
                        </a:spcAft>
                      </a:pPr>
                      <a:r>
                        <a:rPr lang="en-NZ" sz="900" dirty="0">
                          <a:effectLst/>
                        </a:rPr>
                        <a:t>- Electricity</a:t>
                      </a:r>
                    </a:p>
                    <a:p>
                      <a:pPr algn="l">
                        <a:lnSpc>
                          <a:spcPct val="115000"/>
                        </a:lnSpc>
                        <a:spcAft>
                          <a:spcPts val="0"/>
                        </a:spcAft>
                      </a:pPr>
                      <a:r>
                        <a:rPr lang="en-NZ" sz="900" dirty="0">
                          <a:effectLst/>
                        </a:rPr>
                        <a:t>- Gas</a:t>
                      </a:r>
                    </a:p>
                    <a:p>
                      <a:pPr algn="l">
                        <a:lnSpc>
                          <a:spcPct val="115000"/>
                        </a:lnSpc>
                        <a:spcAft>
                          <a:spcPts val="0"/>
                        </a:spcAft>
                      </a:pPr>
                      <a:r>
                        <a:rPr lang="en-NZ" sz="900" dirty="0">
                          <a:effectLst/>
                        </a:rPr>
                        <a:t>- Telephone and tolls</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endParaRPr lang="en-NZ" sz="900" dirty="0" smtClean="0">
                        <a:effectLst/>
                      </a:endParaRPr>
                    </a:p>
                    <a:p>
                      <a:pPr algn="l">
                        <a:lnSpc>
                          <a:spcPct val="115000"/>
                        </a:lnSpc>
                        <a:spcAft>
                          <a:spcPts val="0"/>
                        </a:spcAft>
                      </a:pPr>
                      <a:endParaRPr lang="en-NZ" sz="900" dirty="0" smtClean="0">
                        <a:effectLst/>
                      </a:endParaRPr>
                    </a:p>
                    <a:p>
                      <a:pPr algn="l">
                        <a:lnSpc>
                          <a:spcPct val="115000"/>
                        </a:lnSpc>
                        <a:spcAft>
                          <a:spcPts val="0"/>
                        </a:spcAft>
                      </a:pPr>
                      <a:endParaRPr lang="en-NZ" sz="900" dirty="0" smtClean="0">
                        <a:effectLst/>
                      </a:endParaRPr>
                    </a:p>
                    <a:p>
                      <a:pPr algn="l">
                        <a:lnSpc>
                          <a:spcPct val="115000"/>
                        </a:lnSpc>
                        <a:spcAft>
                          <a:spcPts val="0"/>
                        </a:spcAft>
                      </a:pPr>
                      <a:endParaRPr lang="en-NZ" sz="900" dirty="0" smtClean="0">
                        <a:effectLst/>
                      </a:endParaRPr>
                    </a:p>
                    <a:p>
                      <a:pPr algn="l">
                        <a:lnSpc>
                          <a:spcPct val="115000"/>
                        </a:lnSpc>
                        <a:spcAft>
                          <a:spcPts val="0"/>
                        </a:spcAft>
                      </a:pPr>
                      <a:r>
                        <a:rPr lang="en-NZ" sz="900" dirty="0" smtClean="0">
                          <a:effectLst/>
                        </a:rPr>
                        <a:t>NCFD                     5.7</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Printing/ Advertising</a:t>
                      </a:r>
                    </a:p>
                    <a:p>
                      <a:pPr algn="l">
                        <a:lnSpc>
                          <a:spcPct val="115000"/>
                        </a:lnSpc>
                        <a:spcAft>
                          <a:spcPts val="0"/>
                        </a:spcAft>
                      </a:pPr>
                      <a:r>
                        <a:rPr lang="en-NZ" sz="900" dirty="0">
                          <a:effectLst/>
                        </a:rPr>
                        <a:t>-Trophies/photos</a:t>
                      </a:r>
                    </a:p>
                    <a:p>
                      <a:pPr algn="l">
                        <a:lnSpc>
                          <a:spcPct val="115000"/>
                        </a:lnSpc>
                        <a:spcAft>
                          <a:spcPts val="0"/>
                        </a:spcAft>
                      </a:pPr>
                      <a:r>
                        <a:rPr lang="en-NZ" sz="900" dirty="0">
                          <a:effectLst/>
                        </a:rPr>
                        <a:t>- Prize giving</a:t>
                      </a:r>
                    </a:p>
                    <a:p>
                      <a:pPr algn="l">
                        <a:lnSpc>
                          <a:spcPct val="115000"/>
                        </a:lnSpc>
                        <a:spcAft>
                          <a:spcPts val="0"/>
                        </a:spcAft>
                      </a:pPr>
                      <a:r>
                        <a:rPr lang="en-NZ" sz="900" dirty="0">
                          <a:effectLst/>
                        </a:rPr>
                        <a:t>- Supporters/ corporate club </a:t>
                      </a:r>
                    </a:p>
                    <a:p>
                      <a:pPr algn="l">
                        <a:lnSpc>
                          <a:spcPct val="115000"/>
                        </a:lnSpc>
                        <a:spcAft>
                          <a:spcPts val="0"/>
                        </a:spcAft>
                      </a:pPr>
                      <a:r>
                        <a:rPr lang="en-NZ" sz="900" dirty="0">
                          <a:effectLst/>
                        </a:rPr>
                        <a:t> </a:t>
                      </a:r>
                    </a:p>
                    <a:p>
                      <a:pPr algn="r">
                        <a:lnSpc>
                          <a:spcPct val="115000"/>
                        </a:lnSpc>
                        <a:spcAft>
                          <a:spcPts val="0"/>
                        </a:spcAft>
                      </a:pPr>
                      <a:r>
                        <a:rPr lang="en-NZ" sz="900" dirty="0">
                          <a:effectLst/>
                        </a:rPr>
                        <a:t> </a:t>
                      </a:r>
                    </a:p>
                    <a:p>
                      <a:pPr algn="r">
                        <a:lnSpc>
                          <a:spcPct val="115000"/>
                        </a:lnSpc>
                        <a:spcAft>
                          <a:spcPts val="0"/>
                        </a:spcAft>
                      </a:pPr>
                      <a:endParaRPr lang="en-NZ" sz="900" dirty="0" smtClean="0">
                        <a:effectLst/>
                      </a:endParaRPr>
                    </a:p>
                    <a:p>
                      <a:pPr algn="r">
                        <a:lnSpc>
                          <a:spcPct val="115000"/>
                        </a:lnSpc>
                        <a:spcAft>
                          <a:spcPts val="0"/>
                        </a:spcAft>
                      </a:pPr>
                      <a:endParaRPr lang="en-NZ" sz="900" dirty="0" smtClean="0">
                        <a:effectLst/>
                      </a:endParaRPr>
                    </a:p>
                    <a:p>
                      <a:pPr algn="r">
                        <a:lnSpc>
                          <a:spcPct val="115000"/>
                        </a:lnSpc>
                        <a:spcAft>
                          <a:spcPts val="0"/>
                        </a:spcAft>
                      </a:pPr>
                      <a:r>
                        <a:rPr lang="en-NZ" sz="900" dirty="0" smtClean="0">
                          <a:effectLst/>
                        </a:rPr>
                        <a:t>3.9</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l">
                        <a:lnSpc>
                          <a:spcPct val="115000"/>
                        </a:lnSpc>
                        <a:spcAft>
                          <a:spcPts val="0"/>
                        </a:spcAft>
                      </a:pPr>
                      <a:r>
                        <a:rPr lang="en-NZ" sz="900" dirty="0">
                          <a:effectLst/>
                        </a:rPr>
                        <a:t>- Team uniforms and playing equip.</a:t>
                      </a:r>
                    </a:p>
                    <a:p>
                      <a:pPr algn="l">
                        <a:lnSpc>
                          <a:spcPct val="115000"/>
                        </a:lnSpc>
                        <a:spcAft>
                          <a:spcPts val="0"/>
                        </a:spcAft>
                      </a:pPr>
                      <a:r>
                        <a:rPr lang="en-NZ" sz="900" dirty="0">
                          <a:effectLst/>
                        </a:rPr>
                        <a:t>- Medical/Tape</a:t>
                      </a:r>
                    </a:p>
                    <a:p>
                      <a:pPr algn="l">
                        <a:lnSpc>
                          <a:spcPct val="115000"/>
                        </a:lnSpc>
                        <a:spcAft>
                          <a:spcPts val="0"/>
                        </a:spcAft>
                      </a:pPr>
                      <a:r>
                        <a:rPr lang="en-NZ" sz="900" dirty="0">
                          <a:effectLst/>
                        </a:rPr>
                        <a:t>- WRFU subscriptions</a:t>
                      </a:r>
                    </a:p>
                    <a:p>
                      <a:pPr algn="l">
                        <a:lnSpc>
                          <a:spcPct val="115000"/>
                        </a:lnSpc>
                        <a:spcAft>
                          <a:spcPts val="0"/>
                        </a:spcAft>
                      </a:pPr>
                      <a:r>
                        <a:rPr lang="en-NZ" sz="900" dirty="0">
                          <a:effectLst/>
                        </a:rPr>
                        <a:t>- Ground rental </a:t>
                      </a:r>
                      <a:r>
                        <a:rPr lang="en-NZ" sz="900" dirty="0" smtClean="0">
                          <a:effectLst/>
                        </a:rPr>
                        <a:t> -</a:t>
                      </a:r>
                      <a:r>
                        <a:rPr lang="en-NZ" sz="900" baseline="0" dirty="0" smtClean="0">
                          <a:effectLst/>
                        </a:rPr>
                        <a:t> W</a:t>
                      </a:r>
                      <a:r>
                        <a:rPr lang="en-NZ" sz="900" dirty="0" smtClean="0">
                          <a:effectLst/>
                        </a:rPr>
                        <a:t>CC</a:t>
                      </a:r>
                      <a:endParaRPr lang="en-NZ" sz="900" dirty="0">
                        <a:effectLst/>
                      </a:endParaRPr>
                    </a:p>
                    <a:p>
                      <a:pPr algn="l">
                        <a:lnSpc>
                          <a:spcPct val="115000"/>
                        </a:lnSpc>
                        <a:spcAft>
                          <a:spcPts val="0"/>
                        </a:spcAft>
                      </a:pPr>
                      <a:r>
                        <a:rPr lang="en-NZ" sz="900" dirty="0">
                          <a:effectLst/>
                        </a:rPr>
                        <a:t>- Laundry</a:t>
                      </a:r>
                    </a:p>
                    <a:p>
                      <a:pPr marL="0" indent="0" algn="l">
                        <a:lnSpc>
                          <a:spcPct val="115000"/>
                        </a:lnSpc>
                        <a:spcAft>
                          <a:spcPts val="0"/>
                        </a:spcAft>
                        <a:buFontTx/>
                        <a:buNone/>
                      </a:pPr>
                      <a:r>
                        <a:rPr lang="en-NZ" sz="900" dirty="0" smtClean="0">
                          <a:effectLst/>
                        </a:rPr>
                        <a:t>- Sundry </a:t>
                      </a:r>
                      <a:r>
                        <a:rPr lang="en-NZ" sz="900" dirty="0">
                          <a:effectLst/>
                        </a:rPr>
                        <a:t>playing expenses                      </a:t>
                      </a:r>
                      <a:endParaRPr lang="en-NZ" sz="900" dirty="0" smtClean="0">
                        <a:effectLst/>
                      </a:endParaRPr>
                    </a:p>
                    <a:p>
                      <a:pPr marL="0" indent="0" algn="l">
                        <a:lnSpc>
                          <a:spcPct val="115000"/>
                        </a:lnSpc>
                        <a:spcAft>
                          <a:spcPts val="0"/>
                        </a:spcAft>
                        <a:buFontTx/>
                        <a:buNone/>
                      </a:pPr>
                      <a:endParaRPr lang="en-NZ" sz="900" dirty="0" smtClean="0">
                        <a:effectLst/>
                      </a:endParaRPr>
                    </a:p>
                    <a:p>
                      <a:pPr marL="0" indent="0" algn="l">
                        <a:lnSpc>
                          <a:spcPct val="115000"/>
                        </a:lnSpc>
                        <a:spcAft>
                          <a:spcPts val="0"/>
                        </a:spcAft>
                        <a:buFontTx/>
                        <a:buNone/>
                      </a:pPr>
                      <a:endParaRPr lang="en-NZ" sz="900" dirty="0" smtClean="0">
                        <a:effectLst/>
                      </a:endParaRPr>
                    </a:p>
                    <a:p>
                      <a:pPr marL="0" indent="0" algn="l">
                        <a:lnSpc>
                          <a:spcPct val="115000"/>
                        </a:lnSpc>
                        <a:spcAft>
                          <a:spcPts val="0"/>
                        </a:spcAft>
                        <a:buFontTx/>
                        <a:buNone/>
                      </a:pPr>
                      <a:r>
                        <a:rPr lang="en-NZ" sz="900" dirty="0" smtClean="0">
                          <a:effectLst/>
                        </a:rPr>
                        <a:t>PMVN            </a:t>
                      </a:r>
                      <a:r>
                        <a:rPr lang="en-NZ" sz="900" baseline="0" dirty="0" smtClean="0">
                          <a:effectLst/>
                        </a:rPr>
                        <a:t>                  </a:t>
                      </a:r>
                      <a:r>
                        <a:rPr lang="en-NZ" sz="900" dirty="0" smtClean="0">
                          <a:effectLst/>
                        </a:rPr>
                        <a:t>24.4</a:t>
                      </a:r>
                      <a:r>
                        <a:rPr lang="en-NZ" sz="900" dirty="0">
                          <a:effectLst/>
                        </a:rPr>
                        <a:t>%                </a:t>
                      </a:r>
                      <a:endParaRPr lang="en-NZ" sz="900" dirty="0">
                        <a:effectLst/>
                        <a:latin typeface="Calibri"/>
                        <a:ea typeface="Calibri"/>
                        <a:cs typeface="Times New Roman"/>
                      </a:endParaRPr>
                    </a:p>
                  </a:txBody>
                  <a:tcPr marL="131212" marR="131212" marT="0" marB="0">
                    <a:solidFill>
                      <a:srgbClr val="FCF37C"/>
                    </a:solidFill>
                  </a:tcPr>
                </a:tc>
                <a:tc>
                  <a:txBody>
                    <a:bodyPr/>
                    <a:lstStyle/>
                    <a:p>
                      <a:pPr algn="l">
                        <a:lnSpc>
                          <a:spcPct val="115000"/>
                        </a:lnSpc>
                        <a:spcAft>
                          <a:spcPts val="0"/>
                        </a:spcAft>
                      </a:pPr>
                      <a:r>
                        <a:rPr lang="en-NZ" sz="900" dirty="0">
                          <a:effectLst/>
                        </a:rPr>
                        <a:t>- Junior section</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l">
                        <a:lnSpc>
                          <a:spcPct val="115000"/>
                        </a:lnSpc>
                        <a:spcAft>
                          <a:spcPts val="0"/>
                        </a:spcAft>
                      </a:pPr>
                      <a:r>
                        <a:rPr lang="en-NZ" sz="900" dirty="0">
                          <a:effectLst/>
                        </a:rPr>
                        <a:t> </a:t>
                      </a:r>
                    </a:p>
                    <a:p>
                      <a:pPr algn="r">
                        <a:lnSpc>
                          <a:spcPct val="115000"/>
                        </a:lnSpc>
                        <a:spcAft>
                          <a:spcPts val="0"/>
                        </a:spcAft>
                      </a:pPr>
                      <a:r>
                        <a:rPr lang="en-NZ" sz="900" dirty="0">
                          <a:effectLst/>
                        </a:rPr>
                        <a:t>   </a:t>
                      </a:r>
                    </a:p>
                    <a:p>
                      <a:pPr algn="r">
                        <a:lnSpc>
                          <a:spcPct val="115000"/>
                        </a:lnSpc>
                        <a:spcAft>
                          <a:spcPts val="0"/>
                        </a:spcAft>
                      </a:pPr>
                      <a:endParaRPr lang="en-NZ" sz="900" dirty="0" smtClean="0">
                        <a:effectLst/>
                      </a:endParaRPr>
                    </a:p>
                    <a:p>
                      <a:pPr algn="r">
                        <a:lnSpc>
                          <a:spcPct val="115000"/>
                        </a:lnSpc>
                        <a:spcAft>
                          <a:spcPts val="0"/>
                        </a:spcAft>
                      </a:pPr>
                      <a:r>
                        <a:rPr lang="en-NZ" sz="900" dirty="0" smtClean="0">
                          <a:effectLst/>
                        </a:rPr>
                        <a:t> </a:t>
                      </a:r>
                    </a:p>
                    <a:p>
                      <a:pPr algn="r">
                        <a:lnSpc>
                          <a:spcPct val="115000"/>
                        </a:lnSpc>
                        <a:spcAft>
                          <a:spcPts val="0"/>
                        </a:spcAft>
                      </a:pPr>
                      <a:endParaRPr lang="en-NZ" sz="900" dirty="0" smtClean="0">
                        <a:effectLst/>
                      </a:endParaRPr>
                    </a:p>
                    <a:p>
                      <a:pPr algn="r">
                        <a:lnSpc>
                          <a:spcPct val="115000"/>
                        </a:lnSpc>
                        <a:spcAft>
                          <a:spcPts val="0"/>
                        </a:spcAft>
                      </a:pPr>
                      <a:r>
                        <a:rPr lang="en-NZ" sz="900" dirty="0" smtClean="0">
                          <a:effectLst/>
                        </a:rPr>
                        <a:t>0.4</a:t>
                      </a:r>
                      <a:r>
                        <a:rPr lang="en-NZ" sz="900" dirty="0">
                          <a:effectLst/>
                        </a:rPr>
                        <a:t>%</a:t>
                      </a:r>
                      <a:endParaRPr lang="en-NZ" sz="900" dirty="0">
                        <a:effectLst/>
                        <a:latin typeface="Calibri"/>
                        <a:ea typeface="Calibri"/>
                        <a:cs typeface="Times New Roman"/>
                      </a:endParaRPr>
                    </a:p>
                  </a:txBody>
                  <a:tcPr marL="131212" marR="131212" marT="0" marB="0"/>
                </a:tc>
                <a:tc>
                  <a:txBody>
                    <a:bodyPr/>
                    <a:lstStyle/>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r>
                        <a:rPr lang="en-NZ" sz="900" b="1" dirty="0">
                          <a:effectLst/>
                        </a:rPr>
                        <a:t> </a:t>
                      </a:r>
                    </a:p>
                    <a:p>
                      <a:pPr algn="r">
                        <a:lnSpc>
                          <a:spcPct val="115000"/>
                        </a:lnSpc>
                        <a:spcAft>
                          <a:spcPts val="0"/>
                        </a:spcAft>
                      </a:pPr>
                      <a:endParaRPr lang="en-NZ" sz="900" b="1" dirty="0" smtClean="0">
                        <a:effectLst/>
                      </a:endParaRPr>
                    </a:p>
                    <a:p>
                      <a:pPr algn="r">
                        <a:lnSpc>
                          <a:spcPct val="115000"/>
                        </a:lnSpc>
                        <a:spcAft>
                          <a:spcPts val="0"/>
                        </a:spcAft>
                      </a:pPr>
                      <a:endParaRPr lang="en-NZ" sz="900" b="1" dirty="0" smtClean="0">
                        <a:effectLst/>
                      </a:endParaRPr>
                    </a:p>
                    <a:p>
                      <a:pPr algn="r">
                        <a:lnSpc>
                          <a:spcPct val="115000"/>
                        </a:lnSpc>
                        <a:spcAft>
                          <a:spcPts val="0"/>
                        </a:spcAft>
                      </a:pPr>
                      <a:r>
                        <a:rPr lang="en-NZ" sz="900" b="1" dirty="0" smtClean="0">
                          <a:effectLst/>
                        </a:rPr>
                        <a:t>34.4</a:t>
                      </a:r>
                      <a:r>
                        <a:rPr lang="en-NZ" sz="900" b="1" dirty="0">
                          <a:effectLst/>
                        </a:rPr>
                        <a:t>%</a:t>
                      </a:r>
                      <a:endParaRPr lang="en-NZ" sz="900" b="1" dirty="0">
                        <a:effectLst/>
                        <a:latin typeface="Calibri"/>
                        <a:ea typeface="Calibri"/>
                        <a:cs typeface="Times New Roman"/>
                      </a:endParaRPr>
                    </a:p>
                  </a:txBody>
                  <a:tcPr marL="131212" marR="131212" marT="0" marB="0"/>
                </a:tc>
              </a:tr>
              <a:tr h="384904">
                <a:tc>
                  <a:txBody>
                    <a:bodyPr/>
                    <a:lstStyle/>
                    <a:p>
                      <a:pPr algn="l">
                        <a:lnSpc>
                          <a:spcPct val="115000"/>
                        </a:lnSpc>
                        <a:spcAft>
                          <a:spcPts val="0"/>
                        </a:spcAft>
                      </a:pPr>
                      <a:r>
                        <a:rPr lang="en-NZ" sz="900" dirty="0">
                          <a:effectLst/>
                        </a:rPr>
                        <a:t>Overall</a:t>
                      </a:r>
                      <a:endParaRPr lang="en-NZ" sz="900" dirty="0">
                        <a:effectLst/>
                        <a:latin typeface="Calibri"/>
                        <a:ea typeface="Calibri"/>
                        <a:cs typeface="Times New Roman"/>
                      </a:endParaRPr>
                    </a:p>
                  </a:txBody>
                  <a:tcPr marL="131212" marR="131212" marT="0" marB="0" anchor="ctr"/>
                </a:tc>
                <a:tc>
                  <a:txBody>
                    <a:bodyPr/>
                    <a:lstStyle/>
                    <a:p>
                      <a:pPr algn="r">
                        <a:lnSpc>
                          <a:spcPct val="115000"/>
                        </a:lnSpc>
                        <a:spcAft>
                          <a:spcPts val="0"/>
                        </a:spcAft>
                      </a:pPr>
                      <a:r>
                        <a:rPr lang="en-NZ" sz="900" b="1" dirty="0" smtClean="0">
                          <a:effectLst/>
                        </a:rPr>
                        <a:t>32.6</a:t>
                      </a:r>
                      <a:r>
                        <a:rPr lang="en-NZ" sz="900" b="1" dirty="0">
                          <a:effectLst/>
                        </a:rPr>
                        <a:t>%</a:t>
                      </a:r>
                      <a:endParaRPr lang="en-NZ" sz="900" b="1" dirty="0">
                        <a:effectLst/>
                        <a:latin typeface="Calibri"/>
                        <a:ea typeface="Calibri"/>
                        <a:cs typeface="Times New Roman"/>
                      </a:endParaRPr>
                    </a:p>
                  </a:txBody>
                  <a:tcPr marL="131212" marR="131212" marT="0" marB="0" anchor="ctr">
                    <a:solidFill>
                      <a:srgbClr val="C2F781"/>
                    </a:solidFill>
                  </a:tcPr>
                </a:tc>
                <a:tc>
                  <a:txBody>
                    <a:bodyPr/>
                    <a:lstStyle/>
                    <a:p>
                      <a:pPr algn="r">
                        <a:lnSpc>
                          <a:spcPct val="115000"/>
                        </a:lnSpc>
                        <a:spcAft>
                          <a:spcPts val="0"/>
                        </a:spcAft>
                      </a:pPr>
                      <a:r>
                        <a:rPr lang="en-NZ" sz="900" b="1" dirty="0">
                          <a:effectLst/>
                        </a:rPr>
                        <a:t> </a:t>
                      </a:r>
                      <a:r>
                        <a:rPr lang="en-NZ" sz="900" b="1" dirty="0" smtClean="0">
                          <a:effectLst/>
                        </a:rPr>
                        <a:t>11.5</a:t>
                      </a:r>
                      <a:r>
                        <a:rPr lang="en-NZ" sz="900" b="1" dirty="0">
                          <a:effectLst/>
                        </a:rPr>
                        <a:t>%</a:t>
                      </a:r>
                      <a:endParaRPr lang="en-NZ" sz="900" b="1" dirty="0">
                        <a:effectLst/>
                        <a:latin typeface="Calibri"/>
                        <a:ea typeface="Calibri"/>
                        <a:cs typeface="Times New Roman"/>
                      </a:endParaRPr>
                    </a:p>
                  </a:txBody>
                  <a:tcPr marL="131212" marR="131212" marT="0" marB="0" anchor="ctr">
                    <a:solidFill>
                      <a:schemeClr val="accent4">
                        <a:lumMod val="60000"/>
                        <a:lumOff val="40000"/>
                      </a:schemeClr>
                    </a:solidFill>
                  </a:tcPr>
                </a:tc>
                <a:tc>
                  <a:txBody>
                    <a:bodyPr/>
                    <a:lstStyle/>
                    <a:p>
                      <a:pPr algn="r">
                        <a:lnSpc>
                          <a:spcPct val="115000"/>
                        </a:lnSpc>
                        <a:spcAft>
                          <a:spcPts val="0"/>
                        </a:spcAft>
                      </a:pPr>
                      <a:r>
                        <a:rPr lang="en-NZ" sz="900" b="1" dirty="0">
                          <a:effectLst/>
                        </a:rPr>
                        <a:t> </a:t>
                      </a:r>
                      <a:r>
                        <a:rPr lang="en-NZ" sz="900" b="1" dirty="0" smtClean="0">
                          <a:effectLst/>
                        </a:rPr>
                        <a:t>31.1</a:t>
                      </a:r>
                      <a:r>
                        <a:rPr lang="en-NZ" sz="900" b="1" dirty="0">
                          <a:effectLst/>
                        </a:rPr>
                        <a:t>%</a:t>
                      </a:r>
                      <a:endParaRPr lang="en-NZ" sz="900" b="1" dirty="0">
                        <a:effectLst/>
                        <a:latin typeface="Calibri"/>
                        <a:ea typeface="Calibri"/>
                        <a:cs typeface="Times New Roman"/>
                      </a:endParaRPr>
                    </a:p>
                  </a:txBody>
                  <a:tcPr marL="131212" marR="131212" marT="0" marB="0" anchor="ctr">
                    <a:solidFill>
                      <a:schemeClr val="tx2">
                        <a:lumMod val="60000"/>
                        <a:lumOff val="40000"/>
                      </a:schemeClr>
                    </a:solidFill>
                  </a:tcPr>
                </a:tc>
                <a:tc>
                  <a:txBody>
                    <a:bodyPr/>
                    <a:lstStyle/>
                    <a:p>
                      <a:pPr algn="r">
                        <a:lnSpc>
                          <a:spcPct val="115000"/>
                        </a:lnSpc>
                        <a:spcAft>
                          <a:spcPts val="0"/>
                        </a:spcAft>
                      </a:pPr>
                      <a:r>
                        <a:rPr lang="en-NZ" sz="900" b="1" dirty="0">
                          <a:effectLst/>
                        </a:rPr>
                        <a:t> </a:t>
                      </a:r>
                      <a:r>
                        <a:rPr lang="en-NZ" sz="900" b="1" dirty="0" smtClean="0">
                          <a:effectLst/>
                        </a:rPr>
                        <a:t>21.0</a:t>
                      </a:r>
                      <a:r>
                        <a:rPr lang="en-NZ" sz="900" b="1" dirty="0">
                          <a:effectLst/>
                        </a:rPr>
                        <a:t>%</a:t>
                      </a:r>
                      <a:endParaRPr lang="en-NZ" sz="900" b="1" dirty="0">
                        <a:effectLst/>
                        <a:latin typeface="Calibri"/>
                        <a:ea typeface="Calibri"/>
                        <a:cs typeface="Times New Roman"/>
                      </a:endParaRPr>
                    </a:p>
                  </a:txBody>
                  <a:tcPr marL="131212" marR="131212" marT="0" marB="0" anchor="ctr">
                    <a:solidFill>
                      <a:srgbClr val="FD7B7E"/>
                    </a:solidFill>
                  </a:tcPr>
                </a:tc>
                <a:tc>
                  <a:txBody>
                    <a:bodyPr/>
                    <a:lstStyle/>
                    <a:p>
                      <a:pPr algn="r">
                        <a:lnSpc>
                          <a:spcPct val="115000"/>
                        </a:lnSpc>
                        <a:spcAft>
                          <a:spcPts val="0"/>
                        </a:spcAft>
                      </a:pPr>
                      <a:r>
                        <a:rPr lang="en-NZ" sz="900" b="1" dirty="0">
                          <a:effectLst/>
                        </a:rPr>
                        <a:t> </a:t>
                      </a:r>
                      <a:r>
                        <a:rPr lang="en-NZ" sz="900" b="1" dirty="0" smtClean="0">
                          <a:effectLst/>
                        </a:rPr>
                        <a:t>96.2</a:t>
                      </a:r>
                      <a:r>
                        <a:rPr lang="en-NZ" sz="900" b="1" dirty="0">
                          <a:effectLst/>
                        </a:rPr>
                        <a:t>% **</a:t>
                      </a:r>
                      <a:endParaRPr lang="en-NZ" sz="900" b="1" dirty="0">
                        <a:effectLst/>
                        <a:latin typeface="Calibri"/>
                        <a:ea typeface="Calibri"/>
                        <a:cs typeface="Times New Roman"/>
                      </a:endParaRPr>
                    </a:p>
                  </a:txBody>
                  <a:tcPr marL="131212" marR="131212" marT="0" marB="0" anchor="ctr"/>
                </a:tc>
              </a:tr>
            </a:tbl>
          </a:graphicData>
        </a:graphic>
      </p:graphicFrame>
      <p:sp>
        <p:nvSpPr>
          <p:cNvPr id="22" name="TextBox 21"/>
          <p:cNvSpPr txBox="1"/>
          <p:nvPr/>
        </p:nvSpPr>
        <p:spPr>
          <a:xfrm>
            <a:off x="6216783" y="7960160"/>
            <a:ext cx="7699139" cy="410706"/>
          </a:xfrm>
          <a:prstGeom prst="rect">
            <a:avLst/>
          </a:prstGeom>
          <a:noFill/>
        </p:spPr>
        <p:txBody>
          <a:bodyPr wrap="square" lIns="208615" tIns="104307" rIns="208615" bIns="104307" rtlCol="0">
            <a:spAutoFit/>
          </a:bodyPr>
          <a:lstStyle/>
          <a:p>
            <a:r>
              <a:rPr lang="en-NZ" sz="1300" b="1" dirty="0"/>
              <a:t>   Developed Expenditure Categorisation Framework (Average: 2011-2012)</a:t>
            </a:r>
          </a:p>
        </p:txBody>
      </p:sp>
      <p:grpSp>
        <p:nvGrpSpPr>
          <p:cNvPr id="1034" name="Group 1033"/>
          <p:cNvGrpSpPr/>
          <p:nvPr/>
        </p:nvGrpSpPr>
        <p:grpSpPr>
          <a:xfrm>
            <a:off x="14238596" y="225542"/>
            <a:ext cx="6879597" cy="1808259"/>
            <a:chOff x="8425009" y="236338"/>
            <a:chExt cx="4147250" cy="1272397"/>
          </a:xfrm>
        </p:grpSpPr>
        <p:sp>
          <p:nvSpPr>
            <p:cNvPr id="17" name="Flowchart: Process 16"/>
            <p:cNvSpPr/>
            <p:nvPr/>
          </p:nvSpPr>
          <p:spPr>
            <a:xfrm>
              <a:off x="8425009" y="236338"/>
              <a:ext cx="4147250" cy="1272397"/>
            </a:xfrm>
            <a:prstGeom prst="flowChartProcess">
              <a:avLst/>
            </a:prstGeom>
            <a:solidFill>
              <a:srgbClr val="9DD367"/>
            </a:solidFill>
            <a:ln>
              <a:solidFill>
                <a:schemeClr val="accent3">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lIns="128016" tIns="0" rIns="128016" bIns="108000" rtlCol="0" anchor="ctr"/>
            <a:lstStyle/>
            <a:p>
              <a:endParaRPr lang="en-NZ" sz="1100" b="1" dirty="0">
                <a:solidFill>
                  <a:schemeClr val="tx1"/>
                </a:solidFill>
              </a:endParaRPr>
            </a:p>
            <a:p>
              <a:r>
                <a:rPr lang="en-NZ" sz="1100" b="1" dirty="0">
                  <a:solidFill>
                    <a:schemeClr val="tx1"/>
                  </a:solidFill>
                </a:rPr>
                <a:t>Cost of the game: </a:t>
              </a:r>
            </a:p>
            <a:p>
              <a:pPr algn="just"/>
              <a:r>
                <a:rPr lang="en-NZ" sz="1100" dirty="0">
                  <a:solidFill>
                    <a:schemeClr val="tx1"/>
                  </a:solidFill>
                </a:rPr>
                <a:t>Only a small number of clubs had any sort of reference point for setting member subscriptions.  All did so in a similar manner. This method is outlined below. This methodology can be applied to all sports clubs to provide a reference point for setting member subscriptions and establishing a dollar value to market to paying members. </a:t>
              </a:r>
              <a:r>
                <a:rPr lang="en-NZ" sz="1100" u="sng" dirty="0">
                  <a:solidFill>
                    <a:schemeClr val="tx1"/>
                  </a:solidFill>
                </a:rPr>
                <a:t> </a:t>
              </a:r>
            </a:p>
            <a:p>
              <a:endParaRPr lang="en-NZ" sz="1800" u="sng" dirty="0">
                <a:solidFill>
                  <a:schemeClr val="tx1"/>
                </a:solidFill>
              </a:endParaRPr>
            </a:p>
            <a:p>
              <a:endParaRPr lang="en-NZ" sz="1800" u="sng" dirty="0">
                <a:solidFill>
                  <a:schemeClr val="tx1"/>
                </a:solidFill>
              </a:endParaRPr>
            </a:p>
            <a:p>
              <a:endParaRPr lang="en-NZ" sz="1800" u="sng" dirty="0">
                <a:solidFill>
                  <a:schemeClr val="tx1"/>
                </a:solidFill>
              </a:endParaRPr>
            </a:p>
          </p:txBody>
        </p:sp>
        <p:sp>
          <p:nvSpPr>
            <p:cNvPr id="23" name="Text Box 2"/>
            <p:cNvSpPr txBox="1">
              <a:spLocks noChangeArrowheads="1"/>
            </p:cNvSpPr>
            <p:nvPr/>
          </p:nvSpPr>
          <p:spPr bwMode="auto">
            <a:xfrm>
              <a:off x="8561872" y="952344"/>
              <a:ext cx="3894757" cy="386535"/>
            </a:xfrm>
            <a:prstGeom prst="rect">
              <a:avLst/>
            </a:prstGeom>
            <a:solidFill>
              <a:srgbClr val="FFC637"/>
            </a:solidFill>
            <a:ln w="19050">
              <a:solidFill>
                <a:srgbClr val="000000"/>
              </a:solidFill>
              <a:miter lim="800000"/>
              <a:headEnd/>
              <a:tailEnd/>
            </a:ln>
          </p:spPr>
          <p:txBody>
            <a:bodyPr vert="horz" wrap="square" lIns="108000" tIns="36000" rIns="0" bIns="0" numCol="1" anchor="t" anchorCtr="0" compatLnSpc="1">
              <a:prstTxWarp prst="textNoShape">
                <a:avLst/>
              </a:prstTxWarp>
            </a:bodyPr>
            <a:lstStyle/>
            <a:p>
              <a:pPr fontAlgn="base">
                <a:spcBef>
                  <a:spcPct val="0"/>
                </a:spcBef>
                <a:spcAft>
                  <a:spcPts val="1200"/>
                </a:spcAft>
              </a:pPr>
              <a:r>
                <a:rPr lang="en-US" sz="1100" dirty="0">
                  <a:cs typeface="Arial" pitchFamily="34" charset="0"/>
                </a:rPr>
                <a:t>Expenditure per Player = Playing Match related Non-discretionary Expenditure (PMFN&amp;PMVN)</a:t>
              </a:r>
            </a:p>
            <a:p>
              <a:pPr fontAlgn="base">
                <a:spcBef>
                  <a:spcPct val="0"/>
                </a:spcBef>
              </a:pPr>
              <a:r>
                <a:rPr lang="en-US" sz="1100" dirty="0">
                  <a:cs typeface="Arial" pitchFamily="34" charset="0"/>
                </a:rPr>
                <a:t>                                                                          Number of Active Senior Players</a:t>
              </a:r>
            </a:p>
            <a:p>
              <a:pPr fontAlgn="base">
                <a:spcBef>
                  <a:spcPct val="0"/>
                </a:spcBef>
                <a:spcAft>
                  <a:spcPts val="2281"/>
                </a:spcAft>
              </a:pPr>
              <a:r>
                <a:rPr lang="en-US" dirty="0" smtClean="0">
                  <a:latin typeface="Calibri" pitchFamily="34" charset="0"/>
                  <a:cs typeface="Arial" pitchFamily="34" charset="0"/>
                </a:rPr>
                <a:t>    </a:t>
              </a:r>
              <a:endParaRPr lang="en-US" dirty="0">
                <a:latin typeface="Arial" pitchFamily="34" charset="0"/>
                <a:cs typeface="Arial" pitchFamily="34" charset="0"/>
              </a:endParaRPr>
            </a:p>
          </p:txBody>
        </p:sp>
      </p:grpSp>
      <p:cxnSp>
        <p:nvCxnSpPr>
          <p:cNvPr id="6" name="Straight Connector 5"/>
          <p:cNvCxnSpPr/>
          <p:nvPr/>
        </p:nvCxnSpPr>
        <p:spPr>
          <a:xfrm>
            <a:off x="15997872" y="1517750"/>
            <a:ext cx="41477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 Box 2"/>
          <p:cNvSpPr txBox="1">
            <a:spLocks noChangeArrowheads="1"/>
          </p:cNvSpPr>
          <p:nvPr/>
        </p:nvSpPr>
        <p:spPr bwMode="auto">
          <a:xfrm>
            <a:off x="6894155" y="14773517"/>
            <a:ext cx="6655952" cy="294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9011" tIns="74505" rIns="149011" bIns="74505" numCol="1" anchor="t" anchorCtr="0" compatLnSpc="1">
            <a:prstTxWarp prst="textNoShape">
              <a:avLst/>
            </a:prstTxWarp>
          </a:bodyPr>
          <a:lstStyle/>
          <a:p>
            <a:pPr defTabSz="1490106" fontAlgn="base">
              <a:spcBef>
                <a:spcPct val="0"/>
              </a:spcBef>
              <a:spcAft>
                <a:spcPts val="1630"/>
              </a:spcAft>
            </a:pPr>
            <a:r>
              <a:rPr lang="en-NZ" sz="1100" dirty="0">
                <a:latin typeface="Calibri" pitchFamily="34" charset="0"/>
                <a:cs typeface="Arial" pitchFamily="34" charset="0"/>
              </a:rPr>
              <a:t>    * % of Total expenditure: 2011-2012  Union Average      ** 3.8% of expenditure was unclassified/other</a:t>
            </a:r>
          </a:p>
          <a:p>
            <a:pPr defTabSz="1490106" fontAlgn="base">
              <a:spcBef>
                <a:spcPct val="0"/>
              </a:spcBef>
              <a:spcAft>
                <a:spcPct val="0"/>
              </a:spcAft>
            </a:pPr>
            <a:endParaRPr lang="en-US" sz="2900" dirty="0">
              <a:latin typeface="Arial" pitchFamily="34" charset="0"/>
              <a:cs typeface="Arial" pitchFamily="34" charset="0"/>
            </a:endParaRPr>
          </a:p>
        </p:txBody>
      </p:sp>
      <p:sp>
        <p:nvSpPr>
          <p:cNvPr id="1033" name="Rectangle 1032"/>
          <p:cNvSpPr/>
          <p:nvPr/>
        </p:nvSpPr>
        <p:spPr>
          <a:xfrm>
            <a:off x="6382490" y="7334429"/>
            <a:ext cx="7679284" cy="625731"/>
          </a:xfrm>
          <a:prstGeom prst="rect">
            <a:avLst/>
          </a:prstGeom>
          <a:solidFill>
            <a:srgbClr val="9DD367"/>
          </a:solidFill>
          <a:ln w="190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49011" tIns="74505" rIns="149011" bIns="74505" rtlCol="0" anchor="ctr"/>
          <a:lstStyle/>
          <a:p>
            <a:pPr algn="just"/>
            <a:r>
              <a:rPr lang="en-NZ" sz="1100" dirty="0">
                <a:solidFill>
                  <a:schemeClr val="tx1"/>
                </a:solidFill>
              </a:rPr>
              <a:t>The </a:t>
            </a:r>
            <a:r>
              <a:rPr lang="en-NZ" sz="1100" b="1" dirty="0">
                <a:solidFill>
                  <a:schemeClr val="tx1"/>
                </a:solidFill>
              </a:rPr>
              <a:t>Developed Expenditure Categorisation Framework </a:t>
            </a:r>
            <a:r>
              <a:rPr lang="en-NZ" sz="1100" dirty="0">
                <a:solidFill>
                  <a:schemeClr val="tx1"/>
                </a:solidFill>
              </a:rPr>
              <a:t>then categorises expenditure within the four categories above as </a:t>
            </a:r>
            <a:r>
              <a:rPr lang="en-NZ" sz="1100" i="1" dirty="0">
                <a:solidFill>
                  <a:schemeClr val="tx1"/>
                </a:solidFill>
              </a:rPr>
              <a:t>fixed/variable</a:t>
            </a:r>
            <a:r>
              <a:rPr lang="en-NZ" sz="1100" dirty="0">
                <a:solidFill>
                  <a:schemeClr val="tx1"/>
                </a:solidFill>
              </a:rPr>
              <a:t> and </a:t>
            </a:r>
            <a:r>
              <a:rPr lang="en-NZ" sz="1100" i="1" dirty="0">
                <a:solidFill>
                  <a:schemeClr val="tx1"/>
                </a:solidFill>
              </a:rPr>
              <a:t>discretionary/non/discretionary. </a:t>
            </a:r>
            <a:r>
              <a:rPr lang="en-NZ" sz="1100" dirty="0">
                <a:solidFill>
                  <a:schemeClr val="tx1"/>
                </a:solidFill>
              </a:rPr>
              <a:t>The four largest individual expenditure categories are highlighted. It is notable that three out of the four categories involve expenditure that is considered </a:t>
            </a:r>
            <a:r>
              <a:rPr lang="en-NZ" sz="1100" i="1" dirty="0">
                <a:solidFill>
                  <a:schemeClr val="tx1"/>
                </a:solidFill>
              </a:rPr>
              <a:t>non-discretionary </a:t>
            </a:r>
            <a:r>
              <a:rPr lang="en-NZ" sz="1100" dirty="0">
                <a:solidFill>
                  <a:schemeClr val="tx1"/>
                </a:solidFill>
              </a:rPr>
              <a:t>by club treasurers.</a:t>
            </a:r>
            <a:endParaRPr lang="en-NZ" sz="1100" i="1" dirty="0">
              <a:solidFill>
                <a:schemeClr val="tx1"/>
              </a:solidFill>
            </a:endParaRPr>
          </a:p>
        </p:txBody>
      </p:sp>
      <p:grpSp>
        <p:nvGrpSpPr>
          <p:cNvPr id="1036" name="Group 1035"/>
          <p:cNvGrpSpPr/>
          <p:nvPr/>
        </p:nvGrpSpPr>
        <p:grpSpPr>
          <a:xfrm>
            <a:off x="14238601" y="2252585"/>
            <a:ext cx="6879596" cy="3708305"/>
            <a:chOff x="8834067" y="31431"/>
            <a:chExt cx="3477553" cy="2277474"/>
          </a:xfrm>
          <a:solidFill>
            <a:schemeClr val="accent6">
              <a:lumMod val="40000"/>
              <a:lumOff val="60000"/>
            </a:schemeClr>
          </a:solidFill>
        </p:grpSpPr>
        <p:graphicFrame>
          <p:nvGraphicFramePr>
            <p:cNvPr id="45" name="Chart 44"/>
            <p:cNvGraphicFramePr>
              <a:graphicFrameLocks/>
            </p:cNvGraphicFramePr>
            <p:nvPr>
              <p:extLst>
                <p:ext uri="{D42A27DB-BD31-4B8C-83A1-F6EECF244321}">
                  <p14:modId xmlns:p14="http://schemas.microsoft.com/office/powerpoint/2010/main" val="3114105235"/>
                </p:ext>
              </p:extLst>
            </p:nvPr>
          </p:nvGraphicFramePr>
          <p:xfrm>
            <a:off x="8993087" y="244827"/>
            <a:ext cx="2826925" cy="2064078"/>
          </p:xfrm>
          <a:graphic>
            <a:graphicData uri="http://schemas.openxmlformats.org/drawingml/2006/chart">
              <c:chart xmlns:c="http://schemas.openxmlformats.org/drawingml/2006/chart" xmlns:r="http://schemas.openxmlformats.org/officeDocument/2006/relationships" r:id="rId3"/>
            </a:graphicData>
          </a:graphic>
        </p:graphicFrame>
        <p:sp>
          <p:nvSpPr>
            <p:cNvPr id="1035" name="TextBox 1034"/>
            <p:cNvSpPr txBox="1"/>
            <p:nvPr/>
          </p:nvSpPr>
          <p:spPr>
            <a:xfrm>
              <a:off x="8834067" y="31431"/>
              <a:ext cx="3477553" cy="179572"/>
            </a:xfrm>
            <a:prstGeom prst="rect">
              <a:avLst/>
            </a:prstGeom>
            <a:solidFill>
              <a:srgbClr val="9DD367"/>
            </a:solidFill>
            <a:ln>
              <a:solidFill>
                <a:schemeClr val="accent3">
                  <a:lumMod val="75000"/>
                </a:schemeClr>
              </a:solidFill>
            </a:ln>
          </p:spPr>
          <p:txBody>
            <a:bodyPr wrap="square" rtlCol="0">
              <a:spAutoFit/>
            </a:bodyPr>
            <a:lstStyle/>
            <a:p>
              <a:r>
                <a:rPr lang="en-NZ" sz="1300" b="1" dirty="0"/>
                <a:t>Figure 3: Expenditure Breakdown: Four Major Categories plus Other (2011-2012)</a:t>
              </a:r>
            </a:p>
          </p:txBody>
        </p:sp>
      </p:grpSp>
      <p:sp>
        <p:nvSpPr>
          <p:cNvPr id="1037" name="TextBox 1036"/>
          <p:cNvSpPr txBox="1"/>
          <p:nvPr/>
        </p:nvSpPr>
        <p:spPr>
          <a:xfrm>
            <a:off x="14243309" y="5937230"/>
            <a:ext cx="6968781" cy="2479308"/>
          </a:xfrm>
          <a:prstGeom prst="rect">
            <a:avLst/>
          </a:prstGeom>
          <a:noFill/>
        </p:spPr>
        <p:txBody>
          <a:bodyPr wrap="square" lIns="149011" tIns="74505" rIns="149011" bIns="74505" rtlCol="0">
            <a:spAutoFit/>
          </a:bodyPr>
          <a:lstStyle/>
          <a:p>
            <a:pPr algn="just">
              <a:spcAft>
                <a:spcPts val="489"/>
              </a:spcAft>
            </a:pPr>
            <a:r>
              <a:rPr lang="en-NZ" sz="1100" b="1" dirty="0"/>
              <a:t>Figure 3 </a:t>
            </a:r>
            <a:r>
              <a:rPr lang="en-NZ" sz="1100" dirty="0"/>
              <a:t>provides a breakdown of expenditure within the major expenditure  categories for 2011 and 2012. The proportion of Playing – Match </a:t>
            </a:r>
            <a:r>
              <a:rPr lang="en-NZ" sz="1100" dirty="0" smtClean="0"/>
              <a:t>related (PM) expenditure </a:t>
            </a:r>
            <a:r>
              <a:rPr lang="en-NZ" sz="1100" dirty="0"/>
              <a:t>has increased while all the other categories have  consequently decreased.</a:t>
            </a:r>
          </a:p>
          <a:p>
            <a:pPr algn="just">
              <a:spcAft>
                <a:spcPts val="489"/>
              </a:spcAft>
            </a:pPr>
            <a:r>
              <a:rPr lang="en-NZ" sz="1100" b="1" dirty="0"/>
              <a:t>Figure 4 </a:t>
            </a:r>
            <a:r>
              <a:rPr lang="en-NZ" sz="1100" dirty="0"/>
              <a:t>indicates the total expenditure per player of each club in the Union and the average across all WRFU clubs for 2012. The latter average expenditure across the </a:t>
            </a:r>
            <a:r>
              <a:rPr lang="en-NZ" sz="1100" dirty="0" smtClean="0"/>
              <a:t>Union (green line) </a:t>
            </a:r>
            <a:r>
              <a:rPr lang="en-NZ" sz="1100" dirty="0"/>
              <a:t>of $982 per player, provides an indication of the costs involved in the sport. While requiring players to pay a sum of this magnitude per season could be considered both unreasonable and undesirable, this analysis gives clubs an idea of the costs involved in delivering rugby at the grassroots level. The brown line highlights the disparity between member contributions , in the form of member fees, and the expenditure  per  player.</a:t>
            </a:r>
          </a:p>
          <a:p>
            <a:pPr algn="just"/>
            <a:r>
              <a:rPr lang="en-NZ" sz="1100" dirty="0"/>
              <a:t>Noting the red dashed line splits clubs between s</a:t>
            </a:r>
            <a:r>
              <a:rPr lang="en-NZ" sz="1100" i="1" dirty="0"/>
              <a:t>mall </a:t>
            </a:r>
            <a:r>
              <a:rPr lang="en-NZ" sz="1100" dirty="0"/>
              <a:t>and </a:t>
            </a:r>
            <a:r>
              <a:rPr lang="en-NZ" sz="1100" i="1" dirty="0"/>
              <a:t>large, </a:t>
            </a:r>
            <a:r>
              <a:rPr lang="en-NZ" sz="1100" dirty="0"/>
              <a:t>for </a:t>
            </a:r>
            <a:r>
              <a:rPr lang="en-NZ" sz="1100" i="1" dirty="0"/>
              <a:t>small </a:t>
            </a:r>
            <a:r>
              <a:rPr lang="en-NZ" sz="1100" dirty="0"/>
              <a:t>clubs, the expenditure/player increases as the player base grows, illustrating diseconomies of scale.</a:t>
            </a:r>
            <a:r>
              <a:rPr lang="en-NZ" sz="1100" i="1" dirty="0"/>
              <a:t> </a:t>
            </a:r>
            <a:r>
              <a:rPr lang="en-NZ" sz="1100" dirty="0"/>
              <a:t>By contrast, amongst </a:t>
            </a:r>
            <a:r>
              <a:rPr lang="en-NZ" sz="1100" i="1" dirty="0"/>
              <a:t>large </a:t>
            </a:r>
            <a:r>
              <a:rPr lang="en-NZ" sz="1100" dirty="0"/>
              <a:t>clubs there is no such discernible pattern. Therefore, while a large player base may be seen as a positive for the </a:t>
            </a:r>
            <a:r>
              <a:rPr lang="en-NZ" sz="1100" i="1" dirty="0"/>
              <a:t>smaller </a:t>
            </a:r>
            <a:r>
              <a:rPr lang="en-NZ" sz="1100" dirty="0"/>
              <a:t>clubs, unless they are able to cover the increased costs, taking on more teams may only increase the costs of operations.  </a:t>
            </a:r>
          </a:p>
        </p:txBody>
      </p:sp>
      <p:sp>
        <p:nvSpPr>
          <p:cNvPr id="1038" name="TextBox 1037"/>
          <p:cNvSpPr txBox="1"/>
          <p:nvPr/>
        </p:nvSpPr>
        <p:spPr>
          <a:xfrm>
            <a:off x="219470" y="3818491"/>
            <a:ext cx="6004855" cy="9214639"/>
          </a:xfrm>
          <a:prstGeom prst="rect">
            <a:avLst/>
          </a:prstGeom>
          <a:solidFill>
            <a:schemeClr val="accent6">
              <a:lumMod val="20000"/>
              <a:lumOff val="80000"/>
            </a:schemeClr>
          </a:solidFill>
          <a:ln w="19050">
            <a:solidFill>
              <a:schemeClr val="accent2">
                <a:lumMod val="60000"/>
                <a:lumOff val="40000"/>
              </a:schemeClr>
            </a:solidFill>
          </a:ln>
        </p:spPr>
        <p:txBody>
          <a:bodyPr wrap="square" lIns="149011" tIns="74505" rIns="149011" bIns="74505" rtlCol="0">
            <a:spAutoFit/>
          </a:bodyPr>
          <a:lstStyle/>
          <a:p>
            <a:r>
              <a:rPr lang="en-NZ" sz="1300" b="1" dirty="0"/>
              <a:t>Contextual Financial Analysis:</a:t>
            </a:r>
          </a:p>
          <a:p>
            <a:pPr algn="just">
              <a:spcAft>
                <a:spcPts val="326"/>
              </a:spcAft>
            </a:pPr>
            <a:r>
              <a:rPr lang="en-NZ" sz="1100" b="1" dirty="0"/>
              <a:t>Figure 1 </a:t>
            </a:r>
            <a:r>
              <a:rPr lang="en-US" sz="1100" dirty="0"/>
              <a:t>reveals a worrying pattern within the Union. Around half of all clubs (and a larger proportion in 2009) have been incurring a deficit each year. Although an amateur rugby club is without doubt a not-for-profit organisation, it is unsustainable to record deficits year upon year. At the WRFU level, in 2009, the WRFU professional game was unable to generate the revenues that had allowed the WRFU to redistribute funds down to the clubs as shareholders, as in previous years. This not only had an impact on club revenue, lowering them below expected levels, but also had a significant impact on overall performance in that year,  an illustration of how poor performance at the professional level can have a flow-on effect at the grassroots level.  A number of clubs recorded deficits in 2011 and went on to post further deficits in 2012. </a:t>
            </a:r>
            <a:endParaRPr lang="en-NZ" sz="1100" dirty="0"/>
          </a:p>
          <a:p>
            <a:r>
              <a:rPr lang="en-NZ" sz="1100" b="1" dirty="0"/>
              <a:t>Figure 1: Union-wide Performance: Number of clubs in surplus/deficit (2008-2012)</a:t>
            </a:r>
          </a:p>
          <a:p>
            <a:endParaRPr lang="en-NZ" sz="1100" b="1" dirty="0"/>
          </a:p>
          <a:p>
            <a:endParaRPr lang="en-NZ" sz="1100" b="1" dirty="0"/>
          </a:p>
          <a:p>
            <a:endParaRPr lang="en-NZ" sz="1100" b="1" dirty="0"/>
          </a:p>
          <a:p>
            <a:endParaRPr lang="en-NZ" sz="1100" b="1" dirty="0"/>
          </a:p>
          <a:p>
            <a:endParaRPr lang="en-NZ" sz="1100" b="1" dirty="0"/>
          </a:p>
          <a:p>
            <a:endParaRPr lang="en-NZ" sz="1100" b="1" dirty="0"/>
          </a:p>
          <a:p>
            <a:endParaRPr lang="en-NZ" sz="1100" b="1" dirty="0"/>
          </a:p>
          <a:p>
            <a:endParaRPr lang="en-NZ" sz="1100" b="1" dirty="0"/>
          </a:p>
          <a:p>
            <a:endParaRPr lang="en-NZ" sz="1100" b="1" dirty="0"/>
          </a:p>
          <a:p>
            <a:pPr>
              <a:spcBef>
                <a:spcPts val="489"/>
              </a:spcBef>
            </a:pPr>
            <a:endParaRPr lang="en-NZ" sz="1100" b="1" dirty="0"/>
          </a:p>
          <a:p>
            <a:pPr>
              <a:spcBef>
                <a:spcPts val="489"/>
              </a:spcBef>
            </a:pPr>
            <a:endParaRPr lang="en-NZ" sz="1100" b="1" dirty="0"/>
          </a:p>
          <a:p>
            <a:pPr>
              <a:spcBef>
                <a:spcPts val="489"/>
              </a:spcBef>
            </a:pPr>
            <a:endParaRPr lang="en-NZ" sz="1100" b="1" dirty="0"/>
          </a:p>
          <a:p>
            <a:endParaRPr lang="en-NZ" sz="1100" b="1" dirty="0"/>
          </a:p>
          <a:p>
            <a:endParaRPr lang="en-NZ" sz="1100" b="1" dirty="0"/>
          </a:p>
          <a:p>
            <a:endParaRPr lang="en-NZ" sz="1100" b="1" dirty="0"/>
          </a:p>
          <a:p>
            <a:endParaRPr lang="en-NZ" sz="1100" b="1" dirty="0"/>
          </a:p>
          <a:p>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100" b="1" dirty="0"/>
          </a:p>
          <a:p>
            <a:pPr>
              <a:spcBef>
                <a:spcPts val="978"/>
              </a:spcBef>
            </a:pPr>
            <a:endParaRPr lang="en-NZ" sz="1700" b="1" dirty="0"/>
          </a:p>
          <a:p>
            <a:pPr>
              <a:spcBef>
                <a:spcPts val="978"/>
              </a:spcBef>
            </a:pPr>
            <a:endParaRPr lang="en-NZ" sz="1700" b="1" dirty="0"/>
          </a:p>
          <a:p>
            <a:pPr>
              <a:spcBef>
                <a:spcPts val="978"/>
              </a:spcBef>
            </a:pPr>
            <a:endParaRPr lang="en-NZ" sz="1000" b="1" dirty="0"/>
          </a:p>
          <a:p>
            <a:pPr>
              <a:spcBef>
                <a:spcPts val="978"/>
              </a:spcBef>
            </a:pPr>
            <a:endParaRPr lang="en-NZ" sz="1000" b="1" dirty="0"/>
          </a:p>
        </p:txBody>
      </p:sp>
      <p:sp>
        <p:nvSpPr>
          <p:cNvPr id="3" name="TextBox 2"/>
          <p:cNvSpPr txBox="1"/>
          <p:nvPr/>
        </p:nvSpPr>
        <p:spPr>
          <a:xfrm>
            <a:off x="190812" y="11966546"/>
            <a:ext cx="6047082" cy="993775"/>
          </a:xfrm>
          <a:prstGeom prst="rect">
            <a:avLst/>
          </a:prstGeom>
          <a:noFill/>
        </p:spPr>
        <p:txBody>
          <a:bodyPr wrap="square" lIns="149011" tIns="74505" rIns="149011" bIns="74505" rtlCol="0">
            <a:spAutoFit/>
          </a:bodyPr>
          <a:lstStyle/>
          <a:p>
            <a:pPr algn="just"/>
            <a:r>
              <a:rPr lang="en-NZ" sz="1100" b="1" dirty="0"/>
              <a:t>Figure 2</a:t>
            </a:r>
            <a:r>
              <a:rPr lang="en-NZ" sz="1100" dirty="0"/>
              <a:t> depicts the proportions and magnitudes of the five different revenue categories at the </a:t>
            </a:r>
            <a:r>
              <a:rPr lang="en-NZ" sz="1100" i="1" dirty="0"/>
              <a:t>average club. </a:t>
            </a:r>
            <a:r>
              <a:rPr lang="en-NZ" sz="1100" dirty="0"/>
              <a:t>i.e.</a:t>
            </a:r>
            <a:r>
              <a:rPr lang="en-US" sz="1100" dirty="0"/>
              <a:t> revenues, averaged across all clubs from 2009-2012.</a:t>
            </a:r>
          </a:p>
          <a:p>
            <a:pPr algn="just"/>
            <a:r>
              <a:rPr lang="en-US" sz="1100" dirty="0"/>
              <a:t>Clubs are heavily reliant on gaming/external funding i.e. Gaming and community trust grants and sponsorship. Physical and Social Infrastructure comprises trading revenue, rents, interest and competitions. A significant finding is that </a:t>
            </a:r>
            <a:r>
              <a:rPr lang="en-US" sz="1100" i="1" dirty="0"/>
              <a:t>member  fees provide</a:t>
            </a:r>
            <a:r>
              <a:rPr lang="en-US" sz="1100" dirty="0"/>
              <a:t> only 7% of total revenue.</a:t>
            </a:r>
          </a:p>
        </p:txBody>
      </p:sp>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2490" y="2751307"/>
            <a:ext cx="841870" cy="834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Table 9"/>
          <p:cNvGraphicFramePr>
            <a:graphicFrameLocks noGrp="1"/>
          </p:cNvGraphicFramePr>
          <p:nvPr>
            <p:extLst>
              <p:ext uri="{D42A27DB-BD31-4B8C-83A1-F6EECF244321}">
                <p14:modId xmlns:p14="http://schemas.microsoft.com/office/powerpoint/2010/main" val="3512999906"/>
              </p:ext>
            </p:extLst>
          </p:nvPr>
        </p:nvGraphicFramePr>
        <p:xfrm>
          <a:off x="6382490" y="4166254"/>
          <a:ext cx="7679284" cy="1247592"/>
        </p:xfrm>
        <a:graphic>
          <a:graphicData uri="http://schemas.openxmlformats.org/drawingml/2006/table">
            <a:tbl>
              <a:tblPr firstRow="1" firstCol="1" bandRow="1">
                <a:tableStyleId>{5C22544A-7EE6-4342-B048-85BDC9FD1C3A}</a:tableStyleId>
              </a:tblPr>
              <a:tblGrid>
                <a:gridCol w="1859808"/>
                <a:gridCol w="2986285"/>
                <a:gridCol w="2833191"/>
              </a:tblGrid>
              <a:tr h="201350">
                <a:tc>
                  <a:txBody>
                    <a:bodyPr/>
                    <a:lstStyle/>
                    <a:p>
                      <a:pPr algn="ctr">
                        <a:lnSpc>
                          <a:spcPct val="100000"/>
                        </a:lnSpc>
                        <a:spcBef>
                          <a:spcPts val="200"/>
                        </a:spcBef>
                        <a:spcAft>
                          <a:spcPts val="0"/>
                        </a:spcAft>
                      </a:pPr>
                      <a:r>
                        <a:rPr lang="en-NZ" sz="900" dirty="0" smtClean="0">
                          <a:solidFill>
                            <a:schemeClr val="tx1"/>
                          </a:solidFill>
                          <a:effectLst/>
                        </a:rPr>
                        <a:t>Type of </a:t>
                      </a:r>
                      <a:r>
                        <a:rPr lang="en-NZ" sz="900" dirty="0">
                          <a:solidFill>
                            <a:schemeClr val="tx1"/>
                          </a:solidFill>
                          <a:effectLst/>
                        </a:rPr>
                        <a:t>Expenditure</a:t>
                      </a:r>
                      <a:endParaRPr lang="en-NZ" sz="900" dirty="0">
                        <a:solidFill>
                          <a:schemeClr val="tx1"/>
                        </a:solidFill>
                        <a:effectLst/>
                        <a:latin typeface="Calibri"/>
                        <a:ea typeface="Calibri"/>
                        <a:cs typeface="Times New Roman"/>
                      </a:endParaRPr>
                    </a:p>
                  </a:txBody>
                  <a:tcPr marL="160401" marR="160401" marT="0" marB="0">
                    <a:solidFill>
                      <a:srgbClr val="9DD367"/>
                    </a:solidFill>
                  </a:tcPr>
                </a:tc>
                <a:tc>
                  <a:txBody>
                    <a:bodyPr/>
                    <a:lstStyle/>
                    <a:p>
                      <a:pPr algn="ctr">
                        <a:lnSpc>
                          <a:spcPct val="115000"/>
                        </a:lnSpc>
                        <a:spcAft>
                          <a:spcPts val="0"/>
                        </a:spcAft>
                      </a:pPr>
                      <a:r>
                        <a:rPr lang="en-NZ" sz="900" dirty="0">
                          <a:solidFill>
                            <a:schemeClr val="tx1"/>
                          </a:solidFill>
                          <a:effectLst/>
                        </a:rPr>
                        <a:t> </a:t>
                      </a:r>
                      <a:r>
                        <a:rPr lang="en-NZ" sz="900" dirty="0" smtClean="0">
                          <a:solidFill>
                            <a:schemeClr val="tx1"/>
                          </a:solidFill>
                          <a:effectLst/>
                        </a:rPr>
                        <a:t>Discretionary</a:t>
                      </a:r>
                      <a:endParaRPr lang="en-NZ" sz="900" dirty="0">
                        <a:solidFill>
                          <a:schemeClr val="tx1"/>
                        </a:solidFill>
                        <a:effectLst/>
                        <a:latin typeface="Calibri"/>
                        <a:ea typeface="Calibri"/>
                        <a:cs typeface="Times New Roman"/>
                      </a:endParaRPr>
                    </a:p>
                  </a:txBody>
                  <a:tcPr marL="160401" marR="160401" marT="0" marB="0">
                    <a:solidFill>
                      <a:schemeClr val="accent3">
                        <a:lumMod val="60000"/>
                        <a:lumOff val="40000"/>
                      </a:schemeClr>
                    </a:solidFill>
                  </a:tcPr>
                </a:tc>
                <a:tc>
                  <a:txBody>
                    <a:bodyPr/>
                    <a:lstStyle/>
                    <a:p>
                      <a:pPr algn="ctr">
                        <a:lnSpc>
                          <a:spcPct val="115000"/>
                        </a:lnSpc>
                        <a:spcAft>
                          <a:spcPts val="0"/>
                        </a:spcAft>
                      </a:pPr>
                      <a:r>
                        <a:rPr lang="en-NZ" sz="900" dirty="0">
                          <a:solidFill>
                            <a:schemeClr val="tx1"/>
                          </a:solidFill>
                          <a:effectLst/>
                        </a:rPr>
                        <a:t> </a:t>
                      </a:r>
                      <a:r>
                        <a:rPr lang="en-NZ" sz="900" dirty="0" smtClean="0">
                          <a:solidFill>
                            <a:schemeClr val="tx1"/>
                          </a:solidFill>
                          <a:effectLst/>
                        </a:rPr>
                        <a:t>Non-discretionary</a:t>
                      </a:r>
                      <a:endParaRPr lang="en-NZ" sz="900" dirty="0">
                        <a:solidFill>
                          <a:schemeClr val="tx1"/>
                        </a:solidFill>
                        <a:effectLst/>
                        <a:latin typeface="Calibri"/>
                        <a:ea typeface="Calibri"/>
                        <a:cs typeface="Times New Roman"/>
                      </a:endParaRPr>
                    </a:p>
                  </a:txBody>
                  <a:tcPr marL="160401" marR="160401" marT="0" marB="0">
                    <a:solidFill>
                      <a:schemeClr val="accent3">
                        <a:lumMod val="60000"/>
                        <a:lumOff val="40000"/>
                      </a:schemeClr>
                    </a:solidFill>
                  </a:tcPr>
                </a:tc>
              </a:tr>
              <a:tr h="506656">
                <a:tc>
                  <a:txBody>
                    <a:bodyPr/>
                    <a:lstStyle/>
                    <a:p>
                      <a:pPr algn="ctr">
                        <a:lnSpc>
                          <a:spcPct val="100000"/>
                        </a:lnSpc>
                        <a:spcBef>
                          <a:spcPts val="1800"/>
                        </a:spcBef>
                        <a:spcAft>
                          <a:spcPts val="0"/>
                        </a:spcAft>
                      </a:pPr>
                      <a:endParaRPr lang="en-NZ" sz="900" dirty="0" smtClean="0">
                        <a:solidFill>
                          <a:schemeClr val="tx1"/>
                        </a:solidFill>
                        <a:effectLst/>
                      </a:endParaRPr>
                    </a:p>
                    <a:p>
                      <a:pPr algn="ctr">
                        <a:lnSpc>
                          <a:spcPct val="100000"/>
                        </a:lnSpc>
                        <a:spcBef>
                          <a:spcPts val="400"/>
                        </a:spcBef>
                        <a:spcAft>
                          <a:spcPts val="0"/>
                        </a:spcAft>
                      </a:pPr>
                      <a:r>
                        <a:rPr lang="en-NZ" sz="900" dirty="0" smtClean="0">
                          <a:solidFill>
                            <a:schemeClr val="tx1"/>
                          </a:solidFill>
                          <a:effectLst/>
                        </a:rPr>
                        <a:t>Fixed</a:t>
                      </a:r>
                      <a:endParaRPr lang="en-NZ" sz="900" dirty="0">
                        <a:solidFill>
                          <a:schemeClr val="tx1"/>
                        </a:solidFill>
                        <a:effectLst/>
                        <a:latin typeface="Calibri"/>
                        <a:ea typeface="Calibri"/>
                        <a:cs typeface="Times New Roman"/>
                      </a:endParaRPr>
                    </a:p>
                  </a:txBody>
                  <a:tcPr marL="160401" marR="160401" marT="0" marB="0">
                    <a:solidFill>
                      <a:schemeClr val="accent3">
                        <a:lumMod val="60000"/>
                        <a:lumOff val="40000"/>
                      </a:schemeClr>
                    </a:solidFill>
                  </a:tcPr>
                </a:tc>
                <a:tc>
                  <a:txBody>
                    <a:bodyPr/>
                    <a:lstStyle/>
                    <a:p>
                      <a:pPr algn="l">
                        <a:lnSpc>
                          <a:spcPct val="100000"/>
                        </a:lnSpc>
                        <a:spcAft>
                          <a:spcPts val="0"/>
                        </a:spcAft>
                      </a:pPr>
                      <a:r>
                        <a:rPr lang="en-US" sz="900" dirty="0" smtClean="0">
                          <a:effectLst/>
                        </a:rPr>
                        <a:t>- New Car for Coaching Coordinator.</a:t>
                      </a:r>
                      <a:endParaRPr lang="en-NZ" sz="900" dirty="0" smtClean="0">
                        <a:effectLst/>
                      </a:endParaRPr>
                    </a:p>
                    <a:p>
                      <a:pPr algn="l">
                        <a:lnSpc>
                          <a:spcPct val="100000"/>
                        </a:lnSpc>
                        <a:spcAft>
                          <a:spcPts val="0"/>
                        </a:spcAft>
                      </a:pPr>
                      <a:r>
                        <a:rPr lang="en-US" sz="900" dirty="0" smtClean="0">
                          <a:effectLst/>
                        </a:rPr>
                        <a:t>- </a:t>
                      </a:r>
                      <a:r>
                        <a:rPr lang="en-US" sz="900" dirty="0">
                          <a:effectLst/>
                        </a:rPr>
                        <a:t>Replacement of 32 inch TV with 60 inch </a:t>
                      </a:r>
                      <a:r>
                        <a:rPr lang="en-US" sz="900" dirty="0" smtClean="0">
                          <a:effectLst/>
                        </a:rPr>
                        <a:t>TV </a:t>
                      </a:r>
                      <a:r>
                        <a:rPr lang="en-US" sz="900" dirty="0">
                          <a:effectLst/>
                        </a:rPr>
                        <a:t>in Clubrooms</a:t>
                      </a:r>
                      <a:endParaRPr lang="en-NZ" sz="900" dirty="0">
                        <a:effectLst/>
                        <a:latin typeface="Calibri"/>
                        <a:ea typeface="Calibri"/>
                        <a:cs typeface="Times New Roman"/>
                      </a:endParaRPr>
                    </a:p>
                  </a:txBody>
                  <a:tcPr marL="160401" marR="160401" marT="0" marB="0"/>
                </a:tc>
                <a:tc>
                  <a:txBody>
                    <a:bodyPr/>
                    <a:lstStyle/>
                    <a:p>
                      <a:pPr algn="l">
                        <a:lnSpc>
                          <a:spcPct val="115000"/>
                        </a:lnSpc>
                        <a:spcAft>
                          <a:spcPts val="0"/>
                        </a:spcAft>
                      </a:pPr>
                      <a:r>
                        <a:rPr lang="en-US" sz="900" dirty="0" smtClean="0">
                          <a:effectLst/>
                        </a:rPr>
                        <a:t>- </a:t>
                      </a:r>
                      <a:r>
                        <a:rPr lang="en-US" sz="900" dirty="0">
                          <a:effectLst/>
                        </a:rPr>
                        <a:t>Clubroom routine maintenance.</a:t>
                      </a:r>
                      <a:endParaRPr lang="en-NZ" sz="900" dirty="0">
                        <a:effectLst/>
                      </a:endParaRPr>
                    </a:p>
                    <a:p>
                      <a:pPr algn="l">
                        <a:lnSpc>
                          <a:spcPct val="100000"/>
                        </a:lnSpc>
                        <a:spcAft>
                          <a:spcPts val="0"/>
                        </a:spcAft>
                      </a:pPr>
                      <a:r>
                        <a:rPr lang="en-US" sz="900" dirty="0">
                          <a:effectLst/>
                        </a:rPr>
                        <a:t>- Wellington City Council rates</a:t>
                      </a:r>
                      <a:endParaRPr lang="en-NZ" sz="900" dirty="0">
                        <a:effectLst/>
                        <a:latin typeface="Calibri"/>
                        <a:ea typeface="Calibri"/>
                        <a:cs typeface="Times New Roman"/>
                      </a:endParaRPr>
                    </a:p>
                  </a:txBody>
                  <a:tcPr marL="160401" marR="160401" marT="0" marB="0"/>
                </a:tc>
              </a:tr>
              <a:tr h="539586">
                <a:tc>
                  <a:txBody>
                    <a:bodyPr/>
                    <a:lstStyle/>
                    <a:p>
                      <a:pPr algn="ctr">
                        <a:lnSpc>
                          <a:spcPct val="100000"/>
                        </a:lnSpc>
                        <a:spcBef>
                          <a:spcPts val="400"/>
                        </a:spcBef>
                        <a:spcAft>
                          <a:spcPts val="0"/>
                        </a:spcAft>
                      </a:pPr>
                      <a:endParaRPr lang="en-NZ" sz="900" dirty="0" smtClean="0">
                        <a:solidFill>
                          <a:schemeClr val="tx1"/>
                        </a:solidFill>
                        <a:effectLst/>
                      </a:endParaRPr>
                    </a:p>
                    <a:p>
                      <a:pPr algn="ctr">
                        <a:lnSpc>
                          <a:spcPct val="100000"/>
                        </a:lnSpc>
                        <a:spcBef>
                          <a:spcPts val="400"/>
                        </a:spcBef>
                        <a:spcAft>
                          <a:spcPts val="0"/>
                        </a:spcAft>
                      </a:pPr>
                      <a:r>
                        <a:rPr lang="en-NZ" sz="900" dirty="0" smtClean="0">
                          <a:solidFill>
                            <a:schemeClr val="tx1"/>
                          </a:solidFill>
                          <a:effectLst/>
                        </a:rPr>
                        <a:t>Variable</a:t>
                      </a:r>
                    </a:p>
                  </a:txBody>
                  <a:tcPr marL="160401" marR="160401" marT="0" marB="0">
                    <a:solidFill>
                      <a:schemeClr val="accent3">
                        <a:lumMod val="60000"/>
                        <a:lumOff val="40000"/>
                      </a:schemeClr>
                    </a:solidFill>
                  </a:tcPr>
                </a:tc>
                <a:tc>
                  <a:txBody>
                    <a:bodyPr/>
                    <a:lstStyle/>
                    <a:p>
                      <a:pPr algn="l">
                        <a:lnSpc>
                          <a:spcPct val="115000"/>
                        </a:lnSpc>
                        <a:spcAft>
                          <a:spcPts val="0"/>
                        </a:spcAft>
                      </a:pPr>
                      <a:r>
                        <a:rPr lang="en-US" sz="900" dirty="0" smtClean="0">
                          <a:effectLst/>
                        </a:rPr>
                        <a:t>- </a:t>
                      </a:r>
                      <a:r>
                        <a:rPr lang="en-US" sz="900" dirty="0">
                          <a:effectLst/>
                        </a:rPr>
                        <a:t>Electrolyte Sports Drinks provided to all teams.</a:t>
                      </a:r>
                      <a:endParaRPr lang="en-NZ" sz="900" dirty="0">
                        <a:effectLst/>
                      </a:endParaRPr>
                    </a:p>
                    <a:p>
                      <a:pPr algn="l">
                        <a:lnSpc>
                          <a:spcPct val="115000"/>
                        </a:lnSpc>
                        <a:spcAft>
                          <a:spcPts val="0"/>
                        </a:spcAft>
                      </a:pPr>
                      <a:r>
                        <a:rPr lang="en-US" sz="900" dirty="0">
                          <a:effectLst/>
                        </a:rPr>
                        <a:t>- After-match catering at all home games.</a:t>
                      </a:r>
                      <a:endParaRPr lang="en-NZ" sz="900" dirty="0">
                        <a:effectLst/>
                        <a:latin typeface="Calibri"/>
                        <a:ea typeface="Calibri"/>
                        <a:cs typeface="Times New Roman"/>
                      </a:endParaRPr>
                    </a:p>
                  </a:txBody>
                  <a:tcPr marL="160401" marR="160401" marT="0" marB="0"/>
                </a:tc>
                <a:tc>
                  <a:txBody>
                    <a:bodyPr/>
                    <a:lstStyle/>
                    <a:p>
                      <a:pPr algn="l">
                        <a:lnSpc>
                          <a:spcPct val="115000"/>
                        </a:lnSpc>
                        <a:spcAft>
                          <a:spcPts val="0"/>
                        </a:spcAft>
                      </a:pPr>
                      <a:r>
                        <a:rPr lang="en-US" sz="900" dirty="0" smtClean="0">
                          <a:effectLst/>
                        </a:rPr>
                        <a:t>- </a:t>
                      </a:r>
                      <a:r>
                        <a:rPr lang="en-US" sz="900" dirty="0">
                          <a:effectLst/>
                        </a:rPr>
                        <a:t>WRFU registration Fees.</a:t>
                      </a:r>
                      <a:endParaRPr lang="en-NZ" sz="900" dirty="0">
                        <a:effectLst/>
                      </a:endParaRPr>
                    </a:p>
                    <a:p>
                      <a:pPr algn="l">
                        <a:lnSpc>
                          <a:spcPct val="100000"/>
                        </a:lnSpc>
                        <a:spcAft>
                          <a:spcPts val="0"/>
                        </a:spcAft>
                      </a:pPr>
                      <a:r>
                        <a:rPr lang="en-US" sz="900" dirty="0">
                          <a:effectLst/>
                        </a:rPr>
                        <a:t>- Gear.</a:t>
                      </a:r>
                      <a:endParaRPr lang="en-NZ" sz="900" dirty="0">
                        <a:effectLst/>
                      </a:endParaRPr>
                    </a:p>
                    <a:p>
                      <a:pPr algn="l">
                        <a:lnSpc>
                          <a:spcPct val="100000"/>
                        </a:lnSpc>
                        <a:spcAft>
                          <a:spcPts val="0"/>
                        </a:spcAft>
                      </a:pPr>
                      <a:r>
                        <a:rPr lang="en-US" sz="900" dirty="0">
                          <a:effectLst/>
                        </a:rPr>
                        <a:t>- Laundry costs.</a:t>
                      </a:r>
                      <a:endParaRPr lang="en-NZ" sz="900" dirty="0">
                        <a:effectLst/>
                        <a:latin typeface="Calibri"/>
                        <a:ea typeface="Calibri"/>
                        <a:cs typeface="Times New Roman"/>
                      </a:endParaRPr>
                    </a:p>
                  </a:txBody>
                  <a:tcPr marL="160401" marR="160401" marT="0" marB="0"/>
                </a:tc>
              </a:tr>
            </a:tbl>
          </a:graphicData>
        </a:graphic>
      </p:graphicFrame>
      <p:sp>
        <p:nvSpPr>
          <p:cNvPr id="15" name="Down Arrow 14"/>
          <p:cNvSpPr/>
          <p:nvPr/>
        </p:nvSpPr>
        <p:spPr>
          <a:xfrm>
            <a:off x="3061472" y="946097"/>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46" name="Down Arrow 45"/>
          <p:cNvSpPr/>
          <p:nvPr/>
        </p:nvSpPr>
        <p:spPr>
          <a:xfrm>
            <a:off x="3061472" y="2304777"/>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49" name="Down Arrow 48"/>
          <p:cNvSpPr/>
          <p:nvPr/>
        </p:nvSpPr>
        <p:spPr>
          <a:xfrm>
            <a:off x="10125840" y="5387852"/>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50" name="Down Arrow 49"/>
          <p:cNvSpPr/>
          <p:nvPr/>
        </p:nvSpPr>
        <p:spPr>
          <a:xfrm>
            <a:off x="3061472" y="12923805"/>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51" name="Down Arrow 50"/>
          <p:cNvSpPr/>
          <p:nvPr/>
        </p:nvSpPr>
        <p:spPr>
          <a:xfrm>
            <a:off x="3061472" y="3653580"/>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52" name="Down Arrow 51"/>
          <p:cNvSpPr/>
          <p:nvPr/>
        </p:nvSpPr>
        <p:spPr>
          <a:xfrm>
            <a:off x="10125839" y="6371768"/>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53" name="Down Arrow 52"/>
          <p:cNvSpPr/>
          <p:nvPr/>
        </p:nvSpPr>
        <p:spPr>
          <a:xfrm>
            <a:off x="17567121" y="2033801"/>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57" name="Down Arrow 56"/>
          <p:cNvSpPr/>
          <p:nvPr/>
        </p:nvSpPr>
        <p:spPr>
          <a:xfrm>
            <a:off x="12040697" y="7960159"/>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
        <p:nvSpPr>
          <p:cNvPr id="58" name="TextBox 57"/>
          <p:cNvSpPr txBox="1"/>
          <p:nvPr/>
        </p:nvSpPr>
        <p:spPr>
          <a:xfrm>
            <a:off x="6221327" y="3557995"/>
            <a:ext cx="7699139" cy="649233"/>
          </a:xfrm>
          <a:prstGeom prst="rect">
            <a:avLst/>
          </a:prstGeom>
          <a:noFill/>
        </p:spPr>
        <p:txBody>
          <a:bodyPr wrap="square" lIns="208615" tIns="104307" rIns="208615" bIns="104307" rtlCol="0">
            <a:spAutoFit/>
          </a:bodyPr>
          <a:lstStyle/>
          <a:p>
            <a:pPr>
              <a:spcAft>
                <a:spcPts val="300"/>
              </a:spcAft>
            </a:pPr>
            <a:r>
              <a:rPr lang="en-NZ" sz="1300" b="1" dirty="0" smtClean="0"/>
              <a:t>What is the nature and pattern of rugby club expenditure?</a:t>
            </a:r>
          </a:p>
          <a:p>
            <a:r>
              <a:rPr lang="en-NZ" sz="1300" b="1" dirty="0"/>
              <a:t>Expenditure Categorisation Framework with Examples:</a:t>
            </a:r>
            <a:endParaRPr lang="en-NZ" sz="1300" b="1" dirty="0"/>
          </a:p>
        </p:txBody>
      </p:sp>
      <p:graphicFrame>
        <p:nvGraphicFramePr>
          <p:cNvPr id="59" name="Chart 58"/>
          <p:cNvGraphicFramePr>
            <a:graphicFrameLocks/>
          </p:cNvGraphicFramePr>
          <p:nvPr>
            <p:extLst>
              <p:ext uri="{D42A27DB-BD31-4B8C-83A1-F6EECF244321}">
                <p14:modId xmlns:p14="http://schemas.microsoft.com/office/powerpoint/2010/main" val="1441766339"/>
              </p:ext>
            </p:extLst>
          </p:nvPr>
        </p:nvGraphicFramePr>
        <p:xfrm>
          <a:off x="219470" y="5883005"/>
          <a:ext cx="5803114" cy="2368907"/>
        </p:xfrm>
        <a:graphic>
          <a:graphicData uri="http://schemas.openxmlformats.org/drawingml/2006/chart">
            <c:chart xmlns:c="http://schemas.openxmlformats.org/drawingml/2006/chart" xmlns:r="http://schemas.openxmlformats.org/officeDocument/2006/relationships" r:id="rId5"/>
          </a:graphicData>
        </a:graphic>
      </p:graphicFrame>
      <p:sp>
        <p:nvSpPr>
          <p:cNvPr id="61" name="TextBox 60"/>
          <p:cNvSpPr txBox="1"/>
          <p:nvPr/>
        </p:nvSpPr>
        <p:spPr>
          <a:xfrm>
            <a:off x="14299478" y="8416538"/>
            <a:ext cx="6806842" cy="318533"/>
          </a:xfrm>
          <a:prstGeom prst="rect">
            <a:avLst/>
          </a:prstGeom>
          <a:solidFill>
            <a:srgbClr val="9DD367"/>
          </a:solidFill>
          <a:ln>
            <a:solidFill>
              <a:schemeClr val="accent3">
                <a:lumMod val="50000"/>
              </a:schemeClr>
            </a:solidFill>
          </a:ln>
        </p:spPr>
        <p:txBody>
          <a:bodyPr wrap="square" lIns="149011" tIns="58666" rIns="149011" bIns="58666" rtlCol="0">
            <a:spAutoFit/>
          </a:bodyPr>
          <a:lstStyle/>
          <a:p>
            <a:r>
              <a:rPr lang="en-NZ" sz="1300" b="1" dirty="0"/>
              <a:t>Figure 4: Scatter Plot of Expenditure/Player in each WRFU club (2012)</a:t>
            </a:r>
          </a:p>
        </p:txBody>
      </p:sp>
      <p:sp>
        <p:nvSpPr>
          <p:cNvPr id="12" name="TextBox 11"/>
          <p:cNvSpPr txBox="1"/>
          <p:nvPr/>
        </p:nvSpPr>
        <p:spPr>
          <a:xfrm>
            <a:off x="14299478" y="14442431"/>
            <a:ext cx="6818721" cy="458242"/>
          </a:xfrm>
          <a:prstGeom prst="rect">
            <a:avLst/>
          </a:prstGeom>
          <a:solidFill>
            <a:srgbClr val="92D050"/>
          </a:solidFill>
          <a:ln>
            <a:solidFill>
              <a:schemeClr val="accent3">
                <a:lumMod val="50000"/>
              </a:schemeClr>
            </a:solidFill>
          </a:ln>
        </p:spPr>
        <p:txBody>
          <a:bodyPr wrap="square" lIns="149011" tIns="74505" rIns="149011" bIns="74505" rtlCol="0">
            <a:spAutoFit/>
          </a:bodyPr>
          <a:lstStyle/>
          <a:p>
            <a:r>
              <a:rPr lang="en-NZ" sz="1000" dirty="0"/>
              <a:t>I would like to acknowledge the support of Sport New Zealand and Victoria Business School in making this research possible. I would also like to thank the WRFU and all clubs within the Union who contributed to the research project.</a:t>
            </a:r>
          </a:p>
        </p:txBody>
      </p:sp>
      <p:sp>
        <p:nvSpPr>
          <p:cNvPr id="62" name="TextBox 61"/>
          <p:cNvSpPr txBox="1"/>
          <p:nvPr/>
        </p:nvSpPr>
        <p:spPr>
          <a:xfrm>
            <a:off x="4247731" y="12775639"/>
            <a:ext cx="911435" cy="123111"/>
          </a:xfrm>
          <a:prstGeom prst="rect">
            <a:avLst/>
          </a:prstGeom>
          <a:noFill/>
        </p:spPr>
        <p:txBody>
          <a:bodyPr wrap="square" lIns="0" tIns="0" rIns="0" bIns="0" rtlCol="0">
            <a:spAutoFit/>
          </a:bodyPr>
          <a:lstStyle/>
          <a:p>
            <a:endParaRPr lang="en-NZ" sz="800" dirty="0"/>
          </a:p>
        </p:txBody>
      </p:sp>
      <p:grpSp>
        <p:nvGrpSpPr>
          <p:cNvPr id="44" name="Group 43"/>
          <p:cNvGrpSpPr/>
          <p:nvPr/>
        </p:nvGrpSpPr>
        <p:grpSpPr>
          <a:xfrm>
            <a:off x="348887" y="8416538"/>
            <a:ext cx="5706054" cy="3451792"/>
            <a:chOff x="175917" y="5986922"/>
            <a:chExt cx="3415500" cy="2191522"/>
          </a:xfrm>
        </p:grpSpPr>
        <p:sp>
          <p:nvSpPr>
            <p:cNvPr id="8" name="TextBox 7"/>
            <p:cNvSpPr txBox="1"/>
            <p:nvPr/>
          </p:nvSpPr>
          <p:spPr>
            <a:xfrm>
              <a:off x="188261" y="7929241"/>
              <a:ext cx="1006357" cy="234487"/>
            </a:xfrm>
            <a:prstGeom prst="rect">
              <a:avLst/>
            </a:prstGeom>
            <a:noFill/>
          </p:spPr>
          <p:txBody>
            <a:bodyPr wrap="square" lIns="0" tIns="0" rIns="36000" bIns="0" rtlCol="0">
              <a:spAutoFit/>
            </a:bodyPr>
            <a:lstStyle/>
            <a:p>
              <a:pPr algn="ctr"/>
              <a:r>
                <a:rPr lang="en-NZ" sz="800" dirty="0"/>
                <a:t>Gaming/External Revenue</a:t>
              </a:r>
            </a:p>
            <a:p>
              <a:pPr algn="ctr"/>
              <a:r>
                <a:rPr lang="en-NZ" sz="800" dirty="0"/>
                <a:t>$96,474</a:t>
              </a:r>
            </a:p>
            <a:p>
              <a:pPr algn="ctr"/>
              <a:r>
                <a:rPr lang="en-NZ" sz="800" dirty="0"/>
                <a:t>50%</a:t>
              </a:r>
            </a:p>
          </p:txBody>
        </p:sp>
        <p:sp>
          <p:nvSpPr>
            <p:cNvPr id="54" name="TextBox 53"/>
            <p:cNvSpPr txBox="1"/>
            <p:nvPr/>
          </p:nvSpPr>
          <p:spPr>
            <a:xfrm>
              <a:off x="1097609" y="7929241"/>
              <a:ext cx="1006357" cy="234487"/>
            </a:xfrm>
            <a:prstGeom prst="rect">
              <a:avLst/>
            </a:prstGeom>
            <a:noFill/>
          </p:spPr>
          <p:txBody>
            <a:bodyPr wrap="square" lIns="0" tIns="0" rIns="0" bIns="0" rtlCol="0">
              <a:spAutoFit/>
            </a:bodyPr>
            <a:lstStyle/>
            <a:p>
              <a:pPr algn="ctr"/>
              <a:r>
                <a:rPr lang="en-NZ" sz="800" dirty="0"/>
                <a:t>Physical and Social Infrastructure</a:t>
              </a:r>
            </a:p>
            <a:p>
              <a:pPr algn="ctr"/>
              <a:r>
                <a:rPr lang="en-NZ" sz="800" dirty="0"/>
                <a:t>$45,790</a:t>
              </a:r>
            </a:p>
            <a:p>
              <a:pPr algn="ctr"/>
              <a:r>
                <a:rPr lang="en-NZ" sz="800" dirty="0"/>
                <a:t>26%</a:t>
              </a:r>
            </a:p>
          </p:txBody>
        </p:sp>
        <p:sp>
          <p:nvSpPr>
            <p:cNvPr id="18" name="TextBox 17"/>
            <p:cNvSpPr txBox="1"/>
            <p:nvPr/>
          </p:nvSpPr>
          <p:spPr>
            <a:xfrm>
              <a:off x="1999916" y="7930818"/>
              <a:ext cx="504056" cy="234487"/>
            </a:xfrm>
            <a:prstGeom prst="rect">
              <a:avLst/>
            </a:prstGeom>
            <a:noFill/>
          </p:spPr>
          <p:txBody>
            <a:bodyPr wrap="square" lIns="36000" tIns="0" rIns="0" bIns="0" rtlCol="0">
              <a:spAutoFit/>
            </a:bodyPr>
            <a:lstStyle/>
            <a:p>
              <a:pPr algn="ctr"/>
              <a:r>
                <a:rPr lang="en-NZ" sz="800" dirty="0"/>
                <a:t>Member Fees</a:t>
              </a:r>
            </a:p>
            <a:p>
              <a:pPr algn="ctr"/>
              <a:r>
                <a:rPr lang="en-NZ" sz="800" dirty="0"/>
                <a:t>$12,876</a:t>
              </a:r>
            </a:p>
            <a:p>
              <a:pPr algn="ctr"/>
              <a:r>
                <a:rPr lang="en-NZ" sz="800" dirty="0"/>
                <a:t>7%</a:t>
              </a:r>
            </a:p>
          </p:txBody>
        </p:sp>
        <p:sp>
          <p:nvSpPr>
            <p:cNvPr id="63" name="TextBox 62"/>
            <p:cNvSpPr txBox="1"/>
            <p:nvPr/>
          </p:nvSpPr>
          <p:spPr>
            <a:xfrm>
              <a:off x="2482388" y="7930818"/>
              <a:ext cx="545562" cy="234487"/>
            </a:xfrm>
            <a:prstGeom prst="rect">
              <a:avLst/>
            </a:prstGeom>
            <a:noFill/>
          </p:spPr>
          <p:txBody>
            <a:bodyPr wrap="square" lIns="0" tIns="0" rIns="0" bIns="0" rtlCol="0">
              <a:spAutoFit/>
            </a:bodyPr>
            <a:lstStyle/>
            <a:p>
              <a:pPr algn="ctr"/>
              <a:r>
                <a:rPr lang="en-NZ" sz="800" dirty="0"/>
                <a:t>Sport –wide support</a:t>
              </a:r>
            </a:p>
            <a:p>
              <a:pPr algn="ctr"/>
              <a:r>
                <a:rPr lang="en-NZ" sz="800" dirty="0"/>
                <a:t>$11,175</a:t>
              </a:r>
            </a:p>
            <a:p>
              <a:pPr algn="ctr"/>
              <a:r>
                <a:rPr lang="en-NZ" sz="800" dirty="0"/>
                <a:t>6%</a:t>
              </a:r>
            </a:p>
          </p:txBody>
        </p:sp>
        <p:sp>
          <p:nvSpPr>
            <p:cNvPr id="25" name="TextBox 24"/>
            <p:cNvSpPr txBox="1"/>
            <p:nvPr/>
          </p:nvSpPr>
          <p:spPr>
            <a:xfrm>
              <a:off x="3085024" y="7943957"/>
              <a:ext cx="458211" cy="234487"/>
            </a:xfrm>
            <a:prstGeom prst="rect">
              <a:avLst/>
            </a:prstGeom>
            <a:noFill/>
          </p:spPr>
          <p:txBody>
            <a:bodyPr wrap="square" lIns="0" tIns="0" rIns="0" bIns="0" rtlCol="0">
              <a:spAutoFit/>
            </a:bodyPr>
            <a:lstStyle/>
            <a:p>
              <a:pPr algn="ctr"/>
              <a:r>
                <a:rPr lang="en-NZ" sz="800" dirty="0"/>
                <a:t>Other</a:t>
              </a:r>
            </a:p>
            <a:p>
              <a:pPr algn="ctr"/>
              <a:r>
                <a:rPr lang="en-NZ" sz="800" dirty="0"/>
                <a:t>$32,313</a:t>
              </a:r>
            </a:p>
            <a:p>
              <a:pPr algn="ctr"/>
              <a:r>
                <a:rPr lang="en-NZ" sz="800" dirty="0"/>
                <a:t>17%</a:t>
              </a:r>
            </a:p>
          </p:txBody>
        </p:sp>
        <p:grpSp>
          <p:nvGrpSpPr>
            <p:cNvPr id="43" name="Group 42"/>
            <p:cNvGrpSpPr/>
            <p:nvPr/>
          </p:nvGrpSpPr>
          <p:grpSpPr>
            <a:xfrm>
              <a:off x="1295162" y="6748632"/>
              <a:ext cx="704754" cy="1124854"/>
              <a:chOff x="1211831" y="6888832"/>
              <a:chExt cx="589478" cy="980838"/>
            </a:xfrm>
          </p:grpSpPr>
          <p:sp>
            <p:nvSpPr>
              <p:cNvPr id="26" name="Oval 25"/>
              <p:cNvSpPr/>
              <p:nvPr/>
            </p:nvSpPr>
            <p:spPr>
              <a:xfrm>
                <a:off x="1211831" y="6888832"/>
                <a:ext cx="589478" cy="980838"/>
              </a:xfrm>
              <a:prstGeom prst="ellipse">
                <a:avLst/>
              </a:prstGeom>
              <a:solidFill>
                <a:srgbClr val="D647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40" name="Group 39"/>
              <p:cNvGrpSpPr/>
              <p:nvPr/>
            </p:nvGrpSpPr>
            <p:grpSpPr>
              <a:xfrm>
                <a:off x="1467466" y="7290548"/>
                <a:ext cx="71130" cy="177406"/>
                <a:chOff x="1467466" y="7193811"/>
                <a:chExt cx="71130" cy="177406"/>
              </a:xfrm>
            </p:grpSpPr>
            <p:cxnSp>
              <p:nvCxnSpPr>
                <p:cNvPr id="39" name="Straight Connector 38"/>
                <p:cNvCxnSpPr/>
                <p:nvPr/>
              </p:nvCxnSpPr>
              <p:spPr>
                <a:xfrm>
                  <a:off x="1467466" y="7193811"/>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467466" y="7252946"/>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467466" y="7312081"/>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467466" y="7371217"/>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2" name="Group 71"/>
            <p:cNvGrpSpPr/>
            <p:nvPr/>
          </p:nvGrpSpPr>
          <p:grpSpPr>
            <a:xfrm>
              <a:off x="175917" y="5986922"/>
              <a:ext cx="1071084" cy="1855765"/>
              <a:chOff x="1211831" y="6888832"/>
              <a:chExt cx="589478" cy="980838"/>
            </a:xfrm>
          </p:grpSpPr>
          <p:sp>
            <p:nvSpPr>
              <p:cNvPr id="73" name="Oval 72"/>
              <p:cNvSpPr/>
              <p:nvPr/>
            </p:nvSpPr>
            <p:spPr>
              <a:xfrm>
                <a:off x="1211831" y="6888832"/>
                <a:ext cx="589478" cy="980838"/>
              </a:xfrm>
              <a:prstGeom prst="ellipse">
                <a:avLst/>
              </a:prstGeom>
              <a:solidFill>
                <a:srgbClr val="D647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74" name="Group 73"/>
              <p:cNvGrpSpPr/>
              <p:nvPr/>
            </p:nvGrpSpPr>
            <p:grpSpPr>
              <a:xfrm>
                <a:off x="1467466" y="7290548"/>
                <a:ext cx="71130" cy="177406"/>
                <a:chOff x="1467466" y="7193811"/>
                <a:chExt cx="71130" cy="177406"/>
              </a:xfrm>
            </p:grpSpPr>
            <p:cxnSp>
              <p:nvCxnSpPr>
                <p:cNvPr id="75" name="Straight Connector 74"/>
                <p:cNvCxnSpPr/>
                <p:nvPr/>
              </p:nvCxnSpPr>
              <p:spPr>
                <a:xfrm>
                  <a:off x="1467466" y="7193811"/>
                  <a:ext cx="711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1467466" y="7252946"/>
                  <a:ext cx="711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467466" y="7312081"/>
                  <a:ext cx="711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467466" y="7371217"/>
                  <a:ext cx="711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9" name="Group 78"/>
            <p:cNvGrpSpPr/>
            <p:nvPr/>
          </p:nvGrpSpPr>
          <p:grpSpPr>
            <a:xfrm>
              <a:off x="2080320" y="7320770"/>
              <a:ext cx="360231" cy="557816"/>
              <a:chOff x="1211831" y="6888832"/>
              <a:chExt cx="589478" cy="980838"/>
            </a:xfrm>
          </p:grpSpPr>
          <p:sp>
            <p:nvSpPr>
              <p:cNvPr id="80" name="Oval 79"/>
              <p:cNvSpPr/>
              <p:nvPr/>
            </p:nvSpPr>
            <p:spPr>
              <a:xfrm>
                <a:off x="1211831" y="6888832"/>
                <a:ext cx="589478" cy="980838"/>
              </a:xfrm>
              <a:prstGeom prst="ellipse">
                <a:avLst/>
              </a:prstGeom>
              <a:solidFill>
                <a:srgbClr val="D647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81" name="Group 80"/>
              <p:cNvGrpSpPr/>
              <p:nvPr/>
            </p:nvGrpSpPr>
            <p:grpSpPr>
              <a:xfrm>
                <a:off x="1467466" y="7290548"/>
                <a:ext cx="71130" cy="177406"/>
                <a:chOff x="1467466" y="7193811"/>
                <a:chExt cx="71130" cy="177406"/>
              </a:xfrm>
            </p:grpSpPr>
            <p:cxnSp>
              <p:nvCxnSpPr>
                <p:cNvPr id="82" name="Straight Connector 81"/>
                <p:cNvCxnSpPr/>
                <p:nvPr/>
              </p:nvCxnSpPr>
              <p:spPr>
                <a:xfrm>
                  <a:off x="1467466" y="7193811"/>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1467466" y="7252946"/>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1467466" y="7312081"/>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467466" y="7371217"/>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6" name="Group 85"/>
            <p:cNvGrpSpPr/>
            <p:nvPr/>
          </p:nvGrpSpPr>
          <p:grpSpPr>
            <a:xfrm>
              <a:off x="2575054" y="7363050"/>
              <a:ext cx="360231" cy="524184"/>
              <a:chOff x="1211831" y="6888832"/>
              <a:chExt cx="589478" cy="980838"/>
            </a:xfrm>
          </p:grpSpPr>
          <p:sp>
            <p:nvSpPr>
              <p:cNvPr id="87" name="Oval 86"/>
              <p:cNvSpPr/>
              <p:nvPr/>
            </p:nvSpPr>
            <p:spPr>
              <a:xfrm>
                <a:off x="1211831" y="6888832"/>
                <a:ext cx="589478" cy="980838"/>
              </a:xfrm>
              <a:prstGeom prst="ellipse">
                <a:avLst/>
              </a:prstGeom>
              <a:solidFill>
                <a:srgbClr val="D647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88" name="Group 87"/>
              <p:cNvGrpSpPr/>
              <p:nvPr/>
            </p:nvGrpSpPr>
            <p:grpSpPr>
              <a:xfrm>
                <a:off x="1467466" y="7290548"/>
                <a:ext cx="71130" cy="177406"/>
                <a:chOff x="1467466" y="7193811"/>
                <a:chExt cx="71130" cy="177406"/>
              </a:xfrm>
            </p:grpSpPr>
            <p:cxnSp>
              <p:nvCxnSpPr>
                <p:cNvPr id="89" name="Straight Connector 88"/>
                <p:cNvCxnSpPr/>
                <p:nvPr/>
              </p:nvCxnSpPr>
              <p:spPr>
                <a:xfrm>
                  <a:off x="1467466" y="7193811"/>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467466" y="7252946"/>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1467466" y="7312081"/>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1467466" y="7371217"/>
                  <a:ext cx="71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93" name="Group 92"/>
            <p:cNvGrpSpPr/>
            <p:nvPr/>
          </p:nvGrpSpPr>
          <p:grpSpPr>
            <a:xfrm>
              <a:off x="3036843" y="7092786"/>
              <a:ext cx="554574" cy="804719"/>
              <a:chOff x="1221282" y="6882332"/>
              <a:chExt cx="589478" cy="980838"/>
            </a:xfrm>
          </p:grpSpPr>
          <p:sp>
            <p:nvSpPr>
              <p:cNvPr id="94" name="Oval 93"/>
              <p:cNvSpPr/>
              <p:nvPr/>
            </p:nvSpPr>
            <p:spPr>
              <a:xfrm>
                <a:off x="1221282" y="6882332"/>
                <a:ext cx="589478" cy="980838"/>
              </a:xfrm>
              <a:prstGeom prst="ellipse">
                <a:avLst/>
              </a:prstGeom>
              <a:solidFill>
                <a:srgbClr val="D647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95" name="Group 94"/>
              <p:cNvGrpSpPr/>
              <p:nvPr/>
            </p:nvGrpSpPr>
            <p:grpSpPr>
              <a:xfrm>
                <a:off x="1467466" y="7290548"/>
                <a:ext cx="71130" cy="177406"/>
                <a:chOff x="1467466" y="7193811"/>
                <a:chExt cx="71130" cy="177406"/>
              </a:xfrm>
            </p:grpSpPr>
            <p:cxnSp>
              <p:nvCxnSpPr>
                <p:cNvPr id="96" name="Straight Connector 95"/>
                <p:cNvCxnSpPr/>
                <p:nvPr/>
              </p:nvCxnSpPr>
              <p:spPr>
                <a:xfrm>
                  <a:off x="1467466" y="7193811"/>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467466" y="7252946"/>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1467466" y="7312081"/>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1467466" y="7371217"/>
                  <a:ext cx="7113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47" name="TextBox 46"/>
          <p:cNvSpPr txBox="1"/>
          <p:nvPr/>
        </p:nvSpPr>
        <p:spPr>
          <a:xfrm>
            <a:off x="1722761" y="8268258"/>
            <a:ext cx="4188818" cy="319742"/>
          </a:xfrm>
          <a:prstGeom prst="rect">
            <a:avLst/>
          </a:prstGeom>
          <a:noFill/>
        </p:spPr>
        <p:txBody>
          <a:bodyPr wrap="square" lIns="149011" tIns="74505" rIns="149011" bIns="74505" rtlCol="0">
            <a:spAutoFit/>
          </a:bodyPr>
          <a:lstStyle/>
          <a:p>
            <a:pPr algn="just"/>
            <a:r>
              <a:rPr lang="en-NZ" sz="1100" b="1" dirty="0"/>
              <a:t>Figure 2: Revenue Streams for the </a:t>
            </a:r>
            <a:r>
              <a:rPr lang="en-NZ" sz="1100" b="1" i="1" dirty="0"/>
              <a:t>average club </a:t>
            </a:r>
            <a:r>
              <a:rPr lang="en-NZ" sz="1100" b="1" dirty="0"/>
              <a:t>(2009-2012)</a:t>
            </a:r>
          </a:p>
        </p:txBody>
      </p:sp>
      <p:grpSp>
        <p:nvGrpSpPr>
          <p:cNvPr id="31" name="Group 30"/>
          <p:cNvGrpSpPr/>
          <p:nvPr/>
        </p:nvGrpSpPr>
        <p:grpSpPr>
          <a:xfrm>
            <a:off x="14061774" y="8875189"/>
            <a:ext cx="7211187" cy="3253903"/>
            <a:chOff x="8504845" y="5948840"/>
            <a:chExt cx="4202790" cy="1814141"/>
          </a:xfrm>
        </p:grpSpPr>
        <p:graphicFrame>
          <p:nvGraphicFramePr>
            <p:cNvPr id="60" name="Chart 59"/>
            <p:cNvGraphicFramePr>
              <a:graphicFrameLocks/>
            </p:cNvGraphicFramePr>
            <p:nvPr>
              <p:extLst>
                <p:ext uri="{D42A27DB-BD31-4B8C-83A1-F6EECF244321}">
                  <p14:modId xmlns:p14="http://schemas.microsoft.com/office/powerpoint/2010/main" val="2979530649"/>
                </p:ext>
              </p:extLst>
            </p:nvPr>
          </p:nvGraphicFramePr>
          <p:xfrm>
            <a:off x="8504845" y="5948840"/>
            <a:ext cx="3880434" cy="1814141"/>
          </p:xfrm>
          <a:graphic>
            <a:graphicData uri="http://schemas.openxmlformats.org/drawingml/2006/chart">
              <c:chart xmlns:c="http://schemas.openxmlformats.org/drawingml/2006/chart" xmlns:r="http://schemas.openxmlformats.org/officeDocument/2006/relationships" r:id="rId6"/>
            </a:graphicData>
          </a:graphic>
        </p:graphicFrame>
        <p:cxnSp>
          <p:nvCxnSpPr>
            <p:cNvPr id="16" name="Straight Connector 15"/>
            <p:cNvCxnSpPr/>
            <p:nvPr/>
          </p:nvCxnSpPr>
          <p:spPr>
            <a:xfrm flipV="1">
              <a:off x="10587476" y="6008089"/>
              <a:ext cx="0" cy="1353786"/>
            </a:xfrm>
            <a:prstGeom prst="line">
              <a:avLst/>
            </a:prstGeom>
            <a:ln w="12700">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9098087" y="6545277"/>
              <a:ext cx="2808729" cy="4130"/>
            </a:xfrm>
            <a:prstGeom prst="line">
              <a:avLst/>
            </a:prstGeom>
            <a:ln w="12700">
              <a:solidFill>
                <a:srgbClr val="00B050"/>
              </a:solidFill>
              <a:prstDash val="lgDash"/>
            </a:ln>
          </p:spPr>
          <p:style>
            <a:lnRef idx="1">
              <a:schemeClr val="accent1"/>
            </a:lnRef>
            <a:fillRef idx="0">
              <a:schemeClr val="accent1"/>
            </a:fillRef>
            <a:effectRef idx="0">
              <a:schemeClr val="accent1"/>
            </a:effectRef>
            <a:fontRef idx="minor">
              <a:schemeClr val="tx1"/>
            </a:fontRef>
          </p:style>
        </p:cxnSp>
        <p:sp>
          <p:nvSpPr>
            <p:cNvPr id="41" name="TextBox 7"/>
            <p:cNvSpPr txBox="1">
              <a:spLocks noChangeArrowheads="1"/>
            </p:cNvSpPr>
            <p:nvPr/>
          </p:nvSpPr>
          <p:spPr bwMode="auto">
            <a:xfrm>
              <a:off x="11926835" y="6441356"/>
              <a:ext cx="780503" cy="216103"/>
            </a:xfrm>
            <a:prstGeom prst="rect">
              <a:avLst/>
            </a:prstGeom>
            <a:solidFill>
              <a:srgbClr val="FFFF66"/>
            </a:solidFill>
            <a:ln w="9525">
              <a:solidFill>
                <a:srgbClr val="BCBCBC"/>
              </a:solidFill>
              <a:miter lim="800000"/>
              <a:headEnd/>
              <a:tailEnd/>
            </a:ln>
          </p:spPr>
          <p:txBody>
            <a:bodyPr vert="horz" wrap="square" lIns="72000" tIns="36000" rIns="0" bIns="36000" numCol="1" anchor="t" anchorCtr="0" compatLnSpc="1">
              <a:prstTxWarp prst="textNoShape">
                <a:avLst/>
              </a:prstTxWarp>
            </a:bodyPr>
            <a:lstStyle/>
            <a:p>
              <a:pPr defTabSz="1490106" fontAlgn="base">
                <a:spcBef>
                  <a:spcPts val="815"/>
                </a:spcBef>
                <a:spcAft>
                  <a:spcPts val="815"/>
                </a:spcAft>
              </a:pPr>
              <a:r>
                <a:rPr lang="en-NZ" sz="800" dirty="0">
                  <a:solidFill>
                    <a:srgbClr val="000000"/>
                  </a:solidFill>
                  <a:latin typeface="Calibri" pitchFamily="34" charset="0"/>
                  <a:cs typeface="Arial" pitchFamily="34" charset="0"/>
                </a:rPr>
                <a:t>Average Expenditure/Player = $982</a:t>
              </a:r>
              <a:endParaRPr lang="en-US" sz="800" dirty="0">
                <a:latin typeface="Arial" pitchFamily="34" charset="0"/>
                <a:cs typeface="Arial" pitchFamily="34" charset="0"/>
              </a:endParaRPr>
            </a:p>
          </p:txBody>
        </p:sp>
        <p:sp>
          <p:nvSpPr>
            <p:cNvPr id="102" name="TextBox 7"/>
            <p:cNvSpPr txBox="1">
              <a:spLocks noChangeArrowheads="1"/>
            </p:cNvSpPr>
            <p:nvPr/>
          </p:nvSpPr>
          <p:spPr bwMode="auto">
            <a:xfrm>
              <a:off x="11927132" y="7099293"/>
              <a:ext cx="780503" cy="216103"/>
            </a:xfrm>
            <a:prstGeom prst="rect">
              <a:avLst/>
            </a:prstGeom>
            <a:solidFill>
              <a:srgbClr val="FFFF66"/>
            </a:solidFill>
            <a:ln w="9525">
              <a:solidFill>
                <a:srgbClr val="BCBCBC"/>
              </a:solidFill>
              <a:miter lim="800000"/>
              <a:headEnd/>
              <a:tailEnd/>
            </a:ln>
          </p:spPr>
          <p:txBody>
            <a:bodyPr vert="horz" wrap="square" lIns="72000" tIns="36000" rIns="0" bIns="36000" numCol="1" anchor="t" anchorCtr="0" compatLnSpc="1">
              <a:prstTxWarp prst="textNoShape">
                <a:avLst/>
              </a:prstTxWarp>
            </a:bodyPr>
            <a:lstStyle/>
            <a:p>
              <a:pPr defTabSz="1490106" fontAlgn="base">
                <a:spcBef>
                  <a:spcPts val="815"/>
                </a:spcBef>
                <a:spcAft>
                  <a:spcPts val="815"/>
                </a:spcAft>
              </a:pPr>
              <a:r>
                <a:rPr lang="en-NZ" sz="800" dirty="0">
                  <a:solidFill>
                    <a:srgbClr val="000000"/>
                  </a:solidFill>
                  <a:latin typeface="Calibri" pitchFamily="34" charset="0"/>
                  <a:cs typeface="Arial" pitchFamily="34" charset="0"/>
                </a:rPr>
                <a:t>Average Member fee/player = $120</a:t>
              </a:r>
              <a:endParaRPr lang="en-US" sz="800" dirty="0">
                <a:latin typeface="Arial" pitchFamily="34" charset="0"/>
                <a:cs typeface="Arial" pitchFamily="34" charset="0"/>
              </a:endParaRPr>
            </a:p>
          </p:txBody>
        </p:sp>
      </p:grpSp>
      <p:sp>
        <p:nvSpPr>
          <p:cNvPr id="11" name="TextBox 10"/>
          <p:cNvSpPr txBox="1"/>
          <p:nvPr/>
        </p:nvSpPr>
        <p:spPr>
          <a:xfrm>
            <a:off x="14299478" y="12001917"/>
            <a:ext cx="6804117" cy="2292935"/>
          </a:xfrm>
          <a:prstGeom prst="rect">
            <a:avLst/>
          </a:prstGeom>
          <a:solidFill>
            <a:srgbClr val="92D050"/>
          </a:solidFill>
          <a:ln>
            <a:solidFill>
              <a:schemeClr val="accent3">
                <a:lumMod val="50000"/>
              </a:schemeClr>
            </a:solidFill>
          </a:ln>
        </p:spPr>
        <p:txBody>
          <a:bodyPr wrap="square" rtlCol="0">
            <a:spAutoFit/>
          </a:bodyPr>
          <a:lstStyle/>
          <a:p>
            <a:r>
              <a:rPr lang="en-NZ" sz="1100" b="1" dirty="0" smtClean="0"/>
              <a:t>Findings:</a:t>
            </a:r>
          </a:p>
          <a:p>
            <a:pPr marL="279395" indent="-279395">
              <a:buFont typeface="Arial" pitchFamily="34" charset="0"/>
              <a:buChar char="•"/>
            </a:pPr>
            <a:r>
              <a:rPr lang="en-NZ" sz="1100" dirty="0" smtClean="0"/>
              <a:t>Revenue </a:t>
            </a:r>
            <a:r>
              <a:rPr lang="en-NZ" sz="1100" dirty="0"/>
              <a:t>is falling across the union whilst expenses are rising</a:t>
            </a:r>
            <a:r>
              <a:rPr lang="en-NZ" sz="1100" dirty="0" smtClean="0"/>
              <a:t>.</a:t>
            </a:r>
          </a:p>
          <a:p>
            <a:pPr marL="279395" indent="-279395">
              <a:buFont typeface="Arial" pitchFamily="34" charset="0"/>
              <a:buChar char="•"/>
            </a:pPr>
            <a:r>
              <a:rPr lang="en-NZ" sz="1100" dirty="0" smtClean="0"/>
              <a:t>50</a:t>
            </a:r>
            <a:r>
              <a:rPr lang="en-NZ" sz="1100" dirty="0"/>
              <a:t>% of revenue is provided by gaming/external sources. i.e. gaming grants and sponsorship</a:t>
            </a:r>
            <a:r>
              <a:rPr lang="en-NZ" sz="1100" dirty="0" smtClean="0"/>
              <a:t>.</a:t>
            </a:r>
            <a:r>
              <a:rPr lang="en-NZ" sz="1100" dirty="0"/>
              <a:t> </a:t>
            </a:r>
            <a:endParaRPr lang="en-NZ" sz="1100" dirty="0" smtClean="0"/>
          </a:p>
          <a:p>
            <a:pPr marL="279395" indent="-279395">
              <a:buFont typeface="Arial" pitchFamily="34" charset="0"/>
              <a:buChar char="•"/>
            </a:pPr>
            <a:r>
              <a:rPr lang="en-NZ" sz="1100" dirty="0" smtClean="0"/>
              <a:t>There </a:t>
            </a:r>
            <a:r>
              <a:rPr lang="en-NZ" sz="1100" dirty="0"/>
              <a:t>were minimal examples of clubs seeking to reduce their reliance on gaming/external funding via the development of stable  alternate revenue </a:t>
            </a:r>
            <a:r>
              <a:rPr lang="en-NZ" sz="1100" dirty="0" smtClean="0"/>
              <a:t>streams</a:t>
            </a:r>
          </a:p>
          <a:p>
            <a:pPr marL="279395" indent="-279395">
              <a:buFont typeface="Arial" pitchFamily="34" charset="0"/>
              <a:buChar char="•"/>
            </a:pPr>
            <a:r>
              <a:rPr lang="en-NZ" sz="1100" dirty="0"/>
              <a:t>Only half of clubs are operating at surplus in any one year</a:t>
            </a:r>
            <a:r>
              <a:rPr lang="en-NZ" sz="1100" dirty="0" smtClean="0"/>
              <a:t>.</a:t>
            </a:r>
            <a:endParaRPr lang="en-NZ" sz="1100" dirty="0"/>
          </a:p>
          <a:p>
            <a:pPr marL="279395" indent="-279395">
              <a:buFont typeface="Arial" pitchFamily="34" charset="0"/>
              <a:buChar char="•"/>
            </a:pPr>
            <a:r>
              <a:rPr lang="en-NZ" sz="1100" dirty="0"/>
              <a:t>The average expenditure per player is $982 per player. This is significant, given the average fee charged to playing members is $120.</a:t>
            </a:r>
          </a:p>
          <a:p>
            <a:pPr marL="279395" indent="-279395">
              <a:buFont typeface="Arial" pitchFamily="34" charset="0"/>
              <a:buChar char="•"/>
            </a:pPr>
            <a:r>
              <a:rPr lang="en-NZ" sz="1100" dirty="0"/>
              <a:t>Around 75% of expenditure is considered Non-discretionary. This means that clubs must incur these expenses rather than choosing not to.   </a:t>
            </a:r>
          </a:p>
          <a:p>
            <a:pPr marL="279395" indent="-279395">
              <a:buFont typeface="Arial" pitchFamily="34" charset="0"/>
              <a:buChar char="•"/>
            </a:pPr>
            <a:r>
              <a:rPr lang="en-NZ" sz="1100" dirty="0" smtClean="0"/>
              <a:t>The </a:t>
            </a:r>
            <a:r>
              <a:rPr lang="en-NZ" sz="1100" dirty="0"/>
              <a:t>two most significant </a:t>
            </a:r>
            <a:r>
              <a:rPr lang="en-NZ" sz="1100" i="1" dirty="0"/>
              <a:t>major</a:t>
            </a:r>
            <a:r>
              <a:rPr lang="en-NZ" sz="1100" dirty="0"/>
              <a:t> expense categories  that rugby clubs have to bear are </a:t>
            </a:r>
            <a:r>
              <a:rPr lang="en-NZ" sz="1100" i="1" dirty="0"/>
              <a:t>Playing – Match related </a:t>
            </a:r>
            <a:r>
              <a:rPr lang="en-NZ" sz="1100" dirty="0"/>
              <a:t>and </a:t>
            </a:r>
            <a:r>
              <a:rPr lang="en-NZ" sz="1100" i="1" dirty="0"/>
              <a:t>Non Playing – </a:t>
            </a:r>
            <a:r>
              <a:rPr lang="en-NZ" sz="1100" i="1" dirty="0" smtClean="0"/>
              <a:t>Clubroom and </a:t>
            </a:r>
            <a:r>
              <a:rPr lang="en-NZ" sz="1100" i="1" dirty="0"/>
              <a:t>facilities related</a:t>
            </a:r>
            <a:r>
              <a:rPr lang="en-NZ" sz="1100" dirty="0" smtClean="0"/>
              <a:t>. These two categories were a relatively greater  burden smaller clubs than on larger clubs.</a:t>
            </a:r>
          </a:p>
        </p:txBody>
      </p:sp>
      <p:sp>
        <p:nvSpPr>
          <p:cNvPr id="55" name="Down Arrow 54"/>
          <p:cNvSpPr/>
          <p:nvPr/>
        </p:nvSpPr>
        <p:spPr>
          <a:xfrm>
            <a:off x="19311173" y="11780264"/>
            <a:ext cx="192584" cy="263795"/>
          </a:xfrm>
          <a:prstGeom prst="downArrow">
            <a:avLst/>
          </a:prstGeom>
        </p:spPr>
        <p:style>
          <a:lnRef idx="1">
            <a:schemeClr val="dk1"/>
          </a:lnRef>
          <a:fillRef idx="2">
            <a:schemeClr val="dk1"/>
          </a:fillRef>
          <a:effectRef idx="1">
            <a:schemeClr val="dk1"/>
          </a:effectRef>
          <a:fontRef idx="minor">
            <a:schemeClr val="dk1"/>
          </a:fontRef>
        </p:style>
        <p:txBody>
          <a:bodyPr lIns="149011" tIns="74505" rIns="149011" bIns="74505" rtlCol="0" anchor="ctr"/>
          <a:lstStyle/>
          <a:p>
            <a:pPr algn="ctr"/>
            <a:endParaRPr lang="en-NZ"/>
          </a:p>
        </p:txBody>
      </p:sp>
    </p:spTree>
    <p:extLst>
      <p:ext uri="{BB962C8B-B14F-4D97-AF65-F5344CB8AC3E}">
        <p14:creationId xmlns:p14="http://schemas.microsoft.com/office/powerpoint/2010/main" val="2258877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1387</TotalTime>
  <Words>1644</Words>
  <Application>Microsoft Office PowerPoint</Application>
  <PresentationFormat>Custom</PresentationFormat>
  <Paragraphs>300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Cost of the Game? The Cost of a Game Andrew Milne Dr Carolyn Cordery – School of Accounting and Commercial Law                      Professor John Davies – School of Management Victoria Business School  Email: milneandr1@myvuw.ac.nz</vt:lpstr>
    </vt:vector>
  </TitlesOfParts>
  <Company>SportNZ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Cost of the Game? The Cost of a Game Andrew Milne Supervisors: Dr Carolyn Cordery Professor John Davies  Faculty: School of Accounting and Commercial Law</dc:title>
  <dc:creator>andrewmi</dc:creator>
  <cp:lastModifiedBy>milneandr1</cp:lastModifiedBy>
  <cp:revision>81</cp:revision>
  <cp:lastPrinted>2013-02-28T23:35:26Z</cp:lastPrinted>
  <dcterms:created xsi:type="dcterms:W3CDTF">2013-02-25T22:34:57Z</dcterms:created>
  <dcterms:modified xsi:type="dcterms:W3CDTF">2013-03-08T02:54:44Z</dcterms:modified>
</cp:coreProperties>
</file>